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57" r:id="rId4"/>
    <p:sldId id="259" r:id="rId5"/>
    <p:sldId id="261" r:id="rId6"/>
    <p:sldId id="271" r:id="rId7"/>
    <p:sldId id="270" r:id="rId8"/>
    <p:sldId id="263" r:id="rId9"/>
    <p:sldId id="272" r:id="rId10"/>
    <p:sldId id="264" r:id="rId11"/>
    <p:sldId id="266" r:id="rId12"/>
    <p:sldId id="273" r:id="rId13"/>
    <p:sldId id="267" r:id="rId14"/>
    <p:sldId id="276" r:id="rId15"/>
    <p:sldId id="277" r:id="rId16"/>
    <p:sldId id="278" r:id="rId17"/>
    <p:sldId id="268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汉仪清雅体简" panose="02010600030101010101" charset="-122"/>
      <p:regular r:id="rId24"/>
    </p:embeddedFont>
    <p:embeddedFont>
      <p:font typeface="微软雅黑" panose="020B0503020204020204" pitchFamily="34" charset="-122"/>
      <p:regular r:id="rId25"/>
      <p:bold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PMingLiU" panose="02020500000000000000" pitchFamily="18" charset="-120"/>
      <p:regular r:id="rId29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04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20F5948-BB4B-44EF-81C2-73FBA4A086A5}" type="datetimeFigureOut">
              <a:rPr lang="zh-CN" altLang="en-US"/>
              <a:pPr>
                <a:defRPr/>
              </a:pPr>
              <a:t>2015/12/28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13B60C7-42F7-4C96-894B-4258AC5575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9604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4E638A-47C6-4EA0-95D9-242222326884}" type="datetimeFigureOut">
              <a:rPr lang="zh-CN" altLang="en-US"/>
              <a:pPr>
                <a:defRPr/>
              </a:pPr>
              <a:t>2015/12/28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94C88-E897-48C2-806D-5B367E91C5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93CB3-4664-44AB-862B-4088ED457DE2}" type="datetimeFigureOut">
              <a:rPr lang="zh-CN" altLang="en-US"/>
              <a:pPr>
                <a:defRPr/>
              </a:pPr>
              <a:t>2015/12/28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92B17-8147-4BDB-90EB-4BE780A1EE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0CA35-C1CE-45BF-8D0D-180888D0E9AB}" type="datetimeFigureOut">
              <a:rPr lang="zh-CN" altLang="en-US"/>
              <a:pPr>
                <a:defRPr/>
              </a:pPr>
              <a:t>2015/12/28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7006D3-CDC6-4964-A5B1-4680C49E27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33183-4EFB-45D6-BB89-6CE266C74038}" type="datetimeFigureOut">
              <a:rPr lang="zh-CN" altLang="en-US"/>
              <a:pPr>
                <a:defRPr/>
              </a:pPr>
              <a:t>2015/12/28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09277-954C-492F-B623-54D689D370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4232B-E685-47DF-ADF3-192F6A004C96}" type="datetimeFigureOut">
              <a:rPr lang="zh-CN" altLang="en-US"/>
              <a:pPr>
                <a:defRPr/>
              </a:pPr>
              <a:t>2015/12/28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F5F8A-8C53-4F04-A716-EF15D8B56D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09226-63A2-466B-B689-AAF00B2140FF}" type="datetimeFigureOut">
              <a:rPr lang="zh-CN" altLang="en-US"/>
              <a:pPr>
                <a:defRPr/>
              </a:pPr>
              <a:t>2015/12/28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C42FF-B730-4128-9BE9-B19B5F7430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AB283-0C7B-4305-9FA1-F380D39CE181}" type="datetimeFigureOut">
              <a:rPr lang="zh-CN" altLang="en-US"/>
              <a:pPr>
                <a:defRPr/>
              </a:pPr>
              <a:t>2015/12/28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733212-FA76-4DE3-B61A-46DF1CA3E3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987FB-5C9F-47C3-B43A-19E4DAA8780B}" type="datetimeFigureOut">
              <a:rPr lang="zh-CN" altLang="en-US"/>
              <a:pPr>
                <a:defRPr/>
              </a:pPr>
              <a:t>2015/12/28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CA251-68E4-4B3D-971F-830283C506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8DFD30-344C-462A-8D03-605736294AE0}" type="datetimeFigureOut">
              <a:rPr lang="zh-CN" altLang="en-US"/>
              <a:pPr>
                <a:defRPr/>
              </a:pPr>
              <a:t>2015/12/28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5ADF9-9F77-47ED-88BD-2B57609DF5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2071A6-6CC5-46D3-94D0-3EB00F16F7E7}" type="datetimeFigureOut">
              <a:rPr lang="zh-CN" altLang="en-US"/>
              <a:pPr>
                <a:defRPr/>
              </a:pPr>
              <a:t>2015/12/28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10687-4A70-47EC-8B08-8513DBAAFA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4D125-B33A-48A4-B876-58E310A5290E}" type="datetimeFigureOut">
              <a:rPr lang="zh-CN" altLang="en-US"/>
              <a:pPr>
                <a:defRPr/>
              </a:pPr>
              <a:t>2015/12/28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8824C-D48C-4A6D-B44B-41D925502B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6642D41-CD89-4618-9FD6-D16809D93A23}" type="datetimeFigureOut">
              <a:rPr lang="zh-CN" altLang="en-US"/>
              <a:pPr>
                <a:defRPr/>
              </a:pPr>
              <a:t>2015/12/28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402798C-59E4-4124-857E-C15B78D5C0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19.jpg"/><Relationship Id="rId17" Type="http://schemas.openxmlformats.org/officeDocument/2006/relationships/image" Target="../media/image24.jpg"/><Relationship Id="rId2" Type="http://schemas.openxmlformats.org/officeDocument/2006/relationships/image" Target="../media/image7.jpe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gif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jp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0" y="1724025"/>
            <a:ext cx="1628775" cy="34099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340475" y="-1508125"/>
            <a:ext cx="185738" cy="1200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600" b="1" kern="100" dirty="0">
              <a:solidFill>
                <a:srgbClr val="FFC000"/>
              </a:solidFill>
              <a:latin typeface="汉仪清雅体简" panose="00020600040101010101" pitchFamily="18" charset="-122"/>
              <a:ea typeface="汉仪清雅体简" panose="00020600040101010101" pitchFamily="18" charset="-122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3600" b="1" kern="100" dirty="0">
              <a:solidFill>
                <a:srgbClr val="FFC000"/>
              </a:solidFill>
              <a:latin typeface="汉仪清雅体简" panose="00020600040101010101" pitchFamily="18" charset="-122"/>
              <a:ea typeface="汉仪清雅体简" panose="00020600040101010101" pitchFamily="18" charset="-122"/>
            </a:endParaRPr>
          </a:p>
        </p:txBody>
      </p:sp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1476375" y="1724025"/>
            <a:ext cx="9913938" cy="3409950"/>
            <a:chOff x="1323974" y="1724025"/>
            <a:chExt cx="9913932" cy="3409950"/>
          </a:xfrm>
        </p:grpSpPr>
        <p:sp>
          <p:nvSpPr>
            <p:cNvPr id="7" name="矩形 6"/>
            <p:cNvSpPr/>
            <p:nvPr/>
          </p:nvSpPr>
          <p:spPr>
            <a:xfrm>
              <a:off x="1323974" y="1724025"/>
              <a:ext cx="9913932" cy="3409950"/>
            </a:xfrm>
            <a:prstGeom prst="rect">
              <a:avLst/>
            </a:prstGeom>
            <a:solidFill>
              <a:schemeClr val="bg1">
                <a:lumMod val="50000"/>
                <a:alpha val="77000"/>
              </a:schemeClr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496543" y="1724025"/>
              <a:ext cx="741363" cy="3409950"/>
            </a:xfrm>
            <a:custGeom>
              <a:avLst/>
              <a:gdLst>
                <a:gd name="connsiteX0" fmla="*/ 0 w 455606"/>
                <a:gd name="connsiteY0" fmla="*/ 0 h 3409950"/>
                <a:gd name="connsiteX1" fmla="*/ 455606 w 455606"/>
                <a:gd name="connsiteY1" fmla="*/ 0 h 3409950"/>
                <a:gd name="connsiteX2" fmla="*/ 455606 w 455606"/>
                <a:gd name="connsiteY2" fmla="*/ 3409950 h 3409950"/>
                <a:gd name="connsiteX3" fmla="*/ 0 w 455606"/>
                <a:gd name="connsiteY3" fmla="*/ 3409950 h 3409950"/>
                <a:gd name="connsiteX4" fmla="*/ 0 w 455606"/>
                <a:gd name="connsiteY4" fmla="*/ 0 h 3409950"/>
                <a:gd name="connsiteX0" fmla="*/ 285750 w 741356"/>
                <a:gd name="connsiteY0" fmla="*/ 0 h 3409950"/>
                <a:gd name="connsiteX1" fmla="*/ 741356 w 741356"/>
                <a:gd name="connsiteY1" fmla="*/ 0 h 3409950"/>
                <a:gd name="connsiteX2" fmla="*/ 741356 w 741356"/>
                <a:gd name="connsiteY2" fmla="*/ 3409950 h 3409950"/>
                <a:gd name="connsiteX3" fmla="*/ 0 w 741356"/>
                <a:gd name="connsiteY3" fmla="*/ 3390900 h 3409950"/>
                <a:gd name="connsiteX4" fmla="*/ 285750 w 741356"/>
                <a:gd name="connsiteY4" fmla="*/ 0 h 34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356" h="3409950">
                  <a:moveTo>
                    <a:pt x="285750" y="0"/>
                  </a:moveTo>
                  <a:lnTo>
                    <a:pt x="741356" y="0"/>
                  </a:lnTo>
                  <a:lnTo>
                    <a:pt x="741356" y="3409950"/>
                  </a:lnTo>
                  <a:lnTo>
                    <a:pt x="0" y="339090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387018" y="2459503"/>
            <a:ext cx="9417963" cy="1384995"/>
          </a:xfrm>
          <a:prstGeom prst="rect">
            <a:avLst/>
          </a:prstGeom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r>
              <a:rPr lang="zh-CN" altLang="en-US" sz="60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数据云服务商业计划书</a:t>
            </a:r>
            <a:endParaRPr lang="en-US" altLang="zh-CN" sz="6000" b="1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70088" y="3613666"/>
            <a:ext cx="7948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BUSINESS PLAN OF 3D DATA CLOUD SERVICE</a:t>
            </a:r>
            <a:endParaRPr lang="zh-CN" altLang="en-U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8" name="背景音乐 - 成长 - Ppt">
            <a:hlinkClick r:id="" action="ppaction://media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5" y="-917575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"/>
          <p:cNvPicPr>
            <a:picLocks noChangeAspect="1"/>
          </p:cNvPicPr>
          <p:nvPr/>
        </p:nvPicPr>
        <p:blipFill>
          <a:blip r:embed="rId2"/>
          <a:srcRect t="9692" b="969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4021138" y="1981021"/>
            <a:ext cx="3877985" cy="120032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200" b="1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发展战略</a:t>
            </a:r>
            <a:endParaRPr lang="zh-CN" altLang="zh-CN" sz="7200" b="1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00425" y="3171825"/>
            <a:ext cx="5724525" cy="3705225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00425" y="0"/>
            <a:ext cx="5724525" cy="1952625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870750" y="1367850"/>
            <a:ext cx="4783874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Development </a:t>
            </a:r>
            <a:r>
              <a:rPr lang="en-US" altLang="zh-CN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strategy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29282" y="3214688"/>
            <a:ext cx="4266809" cy="3269613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施三步走战略定位，以现有的技术优势，提供三维技术服务，在前三个月，完成三维资源平台的搭建，同时设计行业解决方案，获得收益；用半年时间，制作在线设计工作，与商业结合，产生利润价值；建设行业生态链条，实现三维云服务产业链闭环。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4117974" y="3181350"/>
            <a:ext cx="4111625" cy="3449658"/>
          </a:xfrm>
          <a:custGeom>
            <a:avLst/>
            <a:gdLst>
              <a:gd name="connsiteX0" fmla="*/ 19050 w 1600200"/>
              <a:gd name="connsiteY0" fmla="*/ 0 h 2476500"/>
              <a:gd name="connsiteX1" fmla="*/ 0 w 1600200"/>
              <a:gd name="connsiteY1" fmla="*/ 2476500 h 2476500"/>
              <a:gd name="connsiteX2" fmla="*/ 1600200 w 1600200"/>
              <a:gd name="connsiteY2" fmla="*/ 2476500 h 2476500"/>
              <a:gd name="connsiteX0" fmla="*/ 19050 w 2676525"/>
              <a:gd name="connsiteY0" fmla="*/ 0 h 2495550"/>
              <a:gd name="connsiteX1" fmla="*/ 0 w 2676525"/>
              <a:gd name="connsiteY1" fmla="*/ 2476500 h 2495550"/>
              <a:gd name="connsiteX2" fmla="*/ 2676525 w 2676525"/>
              <a:gd name="connsiteY2" fmla="*/ 2495550 h 2495550"/>
              <a:gd name="connsiteX0" fmla="*/ 0 w 2686050"/>
              <a:gd name="connsiteY0" fmla="*/ 0 h 2543175"/>
              <a:gd name="connsiteX1" fmla="*/ 9525 w 2686050"/>
              <a:gd name="connsiteY1" fmla="*/ 2524125 h 2543175"/>
              <a:gd name="connsiteX2" fmla="*/ 2686050 w 2686050"/>
              <a:gd name="connsiteY2" fmla="*/ 25431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2543175">
                <a:moveTo>
                  <a:pt x="0" y="0"/>
                </a:moveTo>
                <a:lnTo>
                  <a:pt x="9525" y="2524125"/>
                </a:lnTo>
                <a:lnTo>
                  <a:pt x="2686050" y="2543175"/>
                </a:lnTo>
              </a:path>
            </a:pathLst>
          </a:custGeom>
          <a:noFill/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316" y="-45979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7513" y="1289050"/>
            <a:ext cx="2464072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Stage of </a:t>
            </a: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development</a:t>
            </a:r>
            <a:endParaRPr lang="en-US" altLang="zh-CN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4287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303213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61950" y="652463"/>
            <a:ext cx="1826141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发展阶段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直角三角形 18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510478" y="1318261"/>
            <a:ext cx="919163" cy="9191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437454" y="3048668"/>
            <a:ext cx="919162" cy="9191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437454" y="5246744"/>
            <a:ext cx="919163" cy="9175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2188091" y="2124013"/>
            <a:ext cx="812800" cy="4826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359541" y="3507457"/>
            <a:ext cx="990600" cy="7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057916" y="4219573"/>
            <a:ext cx="730250" cy="75882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41"/>
          <p:cNvSpPr>
            <a:spLocks noChangeArrowheads="1"/>
          </p:cNvSpPr>
          <p:nvPr/>
        </p:nvSpPr>
        <p:spPr bwMode="auto">
          <a:xfrm>
            <a:off x="7002463" y="1206499"/>
            <a:ext cx="4292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pPr algn="just"/>
            <a:endParaRPr lang="zh-HK" altLang="zh-HK" sz="1100" dirty="0">
              <a:solidFill>
                <a:srgbClr val="6666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42"/>
          <p:cNvSpPr txBox="1">
            <a:spLocks noChangeArrowheads="1"/>
          </p:cNvSpPr>
          <p:nvPr/>
        </p:nvSpPr>
        <p:spPr bwMode="auto">
          <a:xfrm>
            <a:off x="4334392" y="440888"/>
            <a:ext cx="7690921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三维数据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服务：</a:t>
            </a:r>
            <a:r>
              <a:rPr lang="zh-CN" altLang="en-US" dirty="0"/>
              <a:t>满足数据导入和显示的基本要求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30HC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3-6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个月，主要是完善和稳定引擎，制作三维资源平台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帮助</a:t>
            </a:r>
            <a:r>
              <a:rPr lang="zh-CN" altLang="en-US" dirty="0"/>
              <a:t>用户了解商品，提供整包的解决方案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我方</a:t>
            </a:r>
            <a:r>
              <a:rPr lang="zh-CN" altLang="en-US" dirty="0"/>
              <a:t>负责提供模型，用户时间租用模式，可以用来放在自己网站上展示，自由分享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普通</a:t>
            </a:r>
            <a:r>
              <a:rPr lang="zh-CN" altLang="en-US" dirty="0"/>
              <a:t>用户可以自己制作</a:t>
            </a:r>
            <a:r>
              <a:rPr lang="en-US" altLang="zh-CN" dirty="0"/>
              <a:t>3D</a:t>
            </a:r>
            <a:r>
              <a:rPr lang="zh-CN" altLang="en-US" dirty="0"/>
              <a:t>模型</a:t>
            </a:r>
            <a:r>
              <a:rPr lang="en-US" altLang="zh-CN" dirty="0"/>
              <a:t>(3DMax/Maya</a:t>
            </a:r>
            <a:r>
              <a:rPr lang="zh-CN" altLang="en-US" dirty="0"/>
              <a:t>等工具</a:t>
            </a:r>
            <a:r>
              <a:rPr lang="en-US" altLang="zh-CN" dirty="0"/>
              <a:t>)</a:t>
            </a:r>
            <a:r>
              <a:rPr lang="zh-CN" altLang="en-US" dirty="0"/>
              <a:t>，上传到站点根据引用分成盈利。</a:t>
            </a:r>
            <a:endParaRPr lang="en-US" altLang="zh-CN" dirty="0"/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HK" altLang="en-US" dirty="0"/>
          </a:p>
        </p:txBody>
      </p:sp>
      <p:sp>
        <p:nvSpPr>
          <p:cNvPr id="36" name="文本框 44"/>
          <p:cNvSpPr txBox="1">
            <a:spLocks noChangeArrowheads="1"/>
          </p:cNvSpPr>
          <p:nvPr/>
        </p:nvSpPr>
        <p:spPr bwMode="auto">
          <a:xfrm>
            <a:off x="4429642" y="2809763"/>
            <a:ext cx="776235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三维设计服务：</a:t>
            </a:r>
            <a:r>
              <a:rPr lang="zh-CN" altLang="en-US" dirty="0"/>
              <a:t>和商业结合，产生利润价值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60HC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6-12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个月，制作在线设计工具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提供</a:t>
            </a:r>
            <a:r>
              <a:rPr lang="zh-CN" altLang="en-US" dirty="0"/>
              <a:t>在线设计工具，自由组合物件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提供</a:t>
            </a:r>
            <a:r>
              <a:rPr lang="zh-CN" altLang="en-US" dirty="0"/>
              <a:t>在线房间选家具设计器，在线计算机选件组装，在线</a:t>
            </a:r>
            <a:r>
              <a:rPr lang="en-US" altLang="zh-CN" dirty="0"/>
              <a:t>3D</a:t>
            </a:r>
            <a:r>
              <a:rPr lang="zh-CN" altLang="en-US" dirty="0"/>
              <a:t>产品打印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通过</a:t>
            </a:r>
            <a:r>
              <a:rPr lang="zh-CN" altLang="en-US" dirty="0"/>
              <a:t>扫描游戏人物二维码</a:t>
            </a:r>
            <a:r>
              <a:rPr lang="zh-CN" altLang="en-US" dirty="0" smtClean="0"/>
              <a:t>，获得</a:t>
            </a:r>
            <a:r>
              <a:rPr lang="zh-CN" altLang="en-US" dirty="0"/>
              <a:t>显示模型，可以自己观看并和好友分享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物品</a:t>
            </a:r>
            <a:r>
              <a:rPr lang="zh-CN" altLang="en-US" dirty="0"/>
              <a:t>与真实商家关联，提供在线订购服务。</a:t>
            </a:r>
            <a:endParaRPr lang="en-US" altLang="zh-CN" dirty="0"/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HK" altLang="en-US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文本框 46"/>
          <p:cNvSpPr txBox="1">
            <a:spLocks noChangeArrowheads="1"/>
          </p:cNvSpPr>
          <p:nvPr/>
        </p:nvSpPr>
        <p:spPr bwMode="auto">
          <a:xfrm>
            <a:off x="4429641" y="4978397"/>
            <a:ext cx="6767511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三维开发服务：</a:t>
            </a:r>
            <a:r>
              <a:rPr lang="zh-CN" altLang="en-US" dirty="0"/>
              <a:t>用户教育，建立生态为主，构建共同</a:t>
            </a:r>
            <a:r>
              <a:rPr lang="zh-CN" altLang="en-US" dirty="0" smtClean="0"/>
              <a:t>利益链。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100HC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12-24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个月，开放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SDK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化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 smtClean="0"/>
              <a:t>1</a:t>
            </a:r>
            <a:r>
              <a:rPr lang="en-US" altLang="zh-CN" dirty="0"/>
              <a:t>.</a:t>
            </a:r>
            <a:r>
              <a:rPr lang="zh-CN" altLang="en-US" dirty="0"/>
              <a:t>服务</a:t>
            </a:r>
            <a:r>
              <a:rPr lang="en-US" altLang="zh-CN" dirty="0"/>
              <a:t>AR/VR</a:t>
            </a:r>
            <a:r>
              <a:rPr lang="zh-CN" altLang="en-US" dirty="0"/>
              <a:t>等开发商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en-US" altLang="zh-CN" dirty="0"/>
              <a:t>.</a:t>
            </a:r>
            <a:r>
              <a:rPr lang="zh-CN" altLang="en-US" dirty="0"/>
              <a:t>商业化传播，服务电商平台，汽车频道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en-US" altLang="zh-CN" dirty="0"/>
              <a:t>.</a:t>
            </a:r>
            <a:r>
              <a:rPr lang="zh-CN" altLang="en-US" dirty="0"/>
              <a:t>以合作开发</a:t>
            </a:r>
            <a:r>
              <a:rPr lang="en-US" altLang="zh-CN" dirty="0"/>
              <a:t>SDK</a:t>
            </a:r>
            <a:r>
              <a:rPr lang="zh-CN" altLang="en-US" dirty="0"/>
              <a:t>共赢为主，吸引更多开发者，构建生态平台。</a:t>
            </a:r>
            <a:endParaRPr lang="zh-HK" altLang="zh-HK" dirty="0"/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HK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9" name="图片 7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4"/>
          <a:stretch>
            <a:fillRect/>
          </a:stretch>
        </p:blipFill>
        <p:spPr bwMode="auto">
          <a:xfrm>
            <a:off x="661431" y="2086738"/>
            <a:ext cx="1484313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直接连接符 39"/>
          <p:cNvCxnSpPr/>
          <p:nvPr/>
        </p:nvCxnSpPr>
        <p:spPr>
          <a:xfrm flipV="1">
            <a:off x="2188091" y="1956591"/>
            <a:ext cx="1095375" cy="7197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2010291" y="4465576"/>
            <a:ext cx="1273175" cy="10208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424" y="634711"/>
            <a:ext cx="1826141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现有资源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000" y="1289050"/>
            <a:ext cx="2375202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Industry </a:t>
            </a: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competition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4010025" y="742950"/>
            <a:ext cx="6426200" cy="42545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3962400" y="2801705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52887" y="562593"/>
            <a:ext cx="877163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220000"/>
              </a:lnSpc>
              <a:buNone/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合作方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05262" y="2621234"/>
            <a:ext cx="1107996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媒体资源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62400" y="1255713"/>
            <a:ext cx="7250243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/>
              <a:t>意造</a:t>
            </a:r>
            <a:r>
              <a:rPr lang="en-US" altLang="zh-CN" dirty="0"/>
              <a:t>3D</a:t>
            </a:r>
            <a:r>
              <a:rPr lang="zh-CN" altLang="en-US" dirty="0"/>
              <a:t>打印、北京上拓科技有限公司</a:t>
            </a:r>
            <a:endParaRPr lang="en-US" altLang="zh-CN" dirty="0"/>
          </a:p>
          <a:p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7" name="Picture 5" descr="C:\Users\Bearice\Desktop\三维云项目\图片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63" y="3225567"/>
            <a:ext cx="2716639" cy="17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Bearice\Desktop\三维云项目\图片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864520"/>
            <a:ext cx="2716728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arice\Desktop\三维云项目\图片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" y="4762769"/>
            <a:ext cx="2711667" cy="14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7221" y="3380463"/>
            <a:ext cx="734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四</a:t>
            </a:r>
            <a:r>
              <a:rPr lang="zh-CN" altLang="en-US" dirty="0"/>
              <a:t>大网络平台，人民日报、农民日报、参考消息、大公报等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五边形 17"/>
          <p:cNvSpPr/>
          <p:nvPr/>
        </p:nvSpPr>
        <p:spPr>
          <a:xfrm>
            <a:off x="4005262" y="1746250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53750" y="1565779"/>
            <a:ext cx="1107996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高校资源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5262" y="2271797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清华大学</a:t>
            </a:r>
            <a:r>
              <a:rPr lang="zh-CN" altLang="en-US" dirty="0"/>
              <a:t>、北京科技大学、北京科技职业学院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716" y="5242494"/>
            <a:ext cx="947927" cy="9479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94" y="4762769"/>
            <a:ext cx="2829456" cy="596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58" y="4167126"/>
            <a:ext cx="1533414" cy="11095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786" y="6009845"/>
            <a:ext cx="2120389" cy="8481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09" y="5952066"/>
            <a:ext cx="1194891" cy="119489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860" y="5384557"/>
            <a:ext cx="1753398" cy="73993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364" y="4095384"/>
            <a:ext cx="1428533" cy="126335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35" y="6081459"/>
            <a:ext cx="1662151" cy="77654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58" y="4256866"/>
            <a:ext cx="2118684" cy="8085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6" y="5448815"/>
            <a:ext cx="1337800" cy="132512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825" y="5448815"/>
            <a:ext cx="2039669" cy="53049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71" y="6096337"/>
            <a:ext cx="715401" cy="71540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33" y="5431040"/>
            <a:ext cx="1320645" cy="65041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286" y="4012443"/>
            <a:ext cx="2522537" cy="64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01883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5625" y="404813"/>
            <a:ext cx="2236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sz="4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74638" y="1100138"/>
            <a:ext cx="2784475" cy="12700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555625" y="404813"/>
            <a:ext cx="0" cy="5862637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泪滴形 9"/>
          <p:cNvSpPr/>
          <p:nvPr/>
        </p:nvSpPr>
        <p:spPr>
          <a:xfrm rot="8238807">
            <a:off x="1039305" y="1220051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泪滴形 10"/>
          <p:cNvSpPr/>
          <p:nvPr/>
        </p:nvSpPr>
        <p:spPr>
          <a:xfrm rot="8238807">
            <a:off x="3205674" y="1194056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泪滴形 11"/>
          <p:cNvSpPr/>
          <p:nvPr/>
        </p:nvSpPr>
        <p:spPr>
          <a:xfrm rot="8238807">
            <a:off x="5424392" y="1194056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泪滴形 12"/>
          <p:cNvSpPr/>
          <p:nvPr/>
        </p:nvSpPr>
        <p:spPr>
          <a:xfrm rot="8238807">
            <a:off x="7680500" y="1194056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泪滴形 13"/>
          <p:cNvSpPr/>
          <p:nvPr/>
        </p:nvSpPr>
        <p:spPr>
          <a:xfrm rot="8238807">
            <a:off x="9964739" y="1137676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53897" y="1335260"/>
            <a:ext cx="1656073" cy="165388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344479" y="1335260"/>
            <a:ext cx="1653883" cy="165388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103544" y="1335260"/>
            <a:ext cx="1656073" cy="165388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0967822">
            <a:off x="7824067" y="1335260"/>
            <a:ext cx="1653883" cy="165388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552978" y="1250852"/>
            <a:ext cx="1653882" cy="1858214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1038" y="3516921"/>
            <a:ext cx="265879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毛</a:t>
            </a:r>
            <a:r>
              <a:rPr lang="zh-CN" altLang="en-US" sz="2000" b="1" dirty="0"/>
              <a:t>春杨：</a:t>
            </a:r>
            <a:r>
              <a:rPr lang="zh-CN" altLang="en-US" dirty="0"/>
              <a:t>在日本东京</a:t>
            </a:r>
            <a:r>
              <a:rPr lang="en-US" altLang="zh-CN" dirty="0"/>
              <a:t>NEC</a:t>
            </a:r>
            <a:r>
              <a:rPr lang="zh-CN" altLang="en-US" dirty="0"/>
              <a:t>和</a:t>
            </a:r>
            <a:r>
              <a:rPr lang="en-US" altLang="zh-CN" dirty="0" err="1"/>
              <a:t>SonyEricsson</a:t>
            </a:r>
            <a:r>
              <a:rPr lang="zh-CN" altLang="en-US" dirty="0"/>
              <a:t>公司内工作过</a:t>
            </a:r>
            <a:r>
              <a:rPr lang="en-US" altLang="zh-CN" dirty="0"/>
              <a:t>4</a:t>
            </a:r>
            <a:r>
              <a:rPr lang="zh-CN" altLang="en-US" dirty="0"/>
              <a:t>年。在</a:t>
            </a:r>
            <a:r>
              <a:rPr lang="en-US" altLang="zh-CN" dirty="0"/>
              <a:t>2011</a:t>
            </a:r>
            <a:r>
              <a:rPr lang="zh-CN" altLang="en-US" dirty="0"/>
              <a:t>年创建中琪网络科技有限公司，并发布了国内首个基于</a:t>
            </a:r>
            <a:r>
              <a:rPr lang="en-US" altLang="zh-CN" dirty="0"/>
              <a:t>Flash</a:t>
            </a:r>
            <a:r>
              <a:rPr lang="zh-CN" altLang="en-US" dirty="0"/>
              <a:t>的</a:t>
            </a:r>
            <a:r>
              <a:rPr lang="en-US" altLang="zh-CN" dirty="0"/>
              <a:t>Stage3D</a:t>
            </a:r>
            <a:r>
              <a:rPr lang="zh-CN" altLang="en-US" dirty="0"/>
              <a:t>的渲染引擎。曾在畅游内任国内首个自研引擎的</a:t>
            </a:r>
            <a:r>
              <a:rPr lang="en-US" altLang="zh-CN" dirty="0"/>
              <a:t>3D</a:t>
            </a:r>
            <a:r>
              <a:rPr lang="zh-CN" altLang="en-US" dirty="0"/>
              <a:t>渲染高级构架师。擅长高并发平台开发和三维渲染引擎相关技术。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189731" y="3516921"/>
            <a:ext cx="260615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徐曦：</a:t>
            </a:r>
            <a:r>
              <a:rPr lang="zh-CN" altLang="en-US" sz="2000" dirty="0"/>
              <a:t>毕业于英国政治经济学院，连环创业者，</a:t>
            </a:r>
            <a:r>
              <a:rPr lang="en-US" altLang="zh-CN" sz="2000" dirty="0"/>
              <a:t>ATRPASA</a:t>
            </a:r>
            <a:r>
              <a:rPr lang="zh-CN" altLang="en-US" sz="2000" dirty="0"/>
              <a:t>先进科技与解决方案研究员创始人，科技专栏作家、评论人。曾就职于某国际</a:t>
            </a:r>
            <a:r>
              <a:rPr lang="en-US" altLang="zh-CN" sz="2000" dirty="0"/>
              <a:t>4A</a:t>
            </a:r>
            <a:r>
              <a:rPr lang="zh-CN" altLang="en-US" sz="2000" dirty="0"/>
              <a:t>公关公司，某国内大型资讯企业。擅长市场策划和产品包装。</a:t>
            </a:r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650558" y="3486143"/>
            <a:ext cx="217108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周幸：</a:t>
            </a:r>
            <a:r>
              <a:rPr lang="zh-CN" altLang="en-US" sz="2000" dirty="0"/>
              <a:t>生命方程集团策划总监，江西日报社特约记者，曾获得全国原创文学大赛一等奖，金樟文学奖得主，拥有丰富的市场推广经验，熟悉互联网产品在线营销。</a:t>
            </a:r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676308" y="3516920"/>
            <a:ext cx="288852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胡玉坤：</a:t>
            </a:r>
            <a:r>
              <a:rPr lang="zh-CN" altLang="en-US" sz="2000" dirty="0"/>
              <a:t>安徽梵一网络联合创始人，曾为蓝</a:t>
            </a:r>
            <a:r>
              <a:rPr lang="zh-CN" altLang="en-US" sz="2000" dirty="0" smtClean="0"/>
              <a:t>标、森博</a:t>
            </a:r>
            <a:r>
              <a:rPr lang="zh-CN" altLang="en-US" sz="2000" dirty="0"/>
              <a:t>、</a:t>
            </a:r>
            <a:r>
              <a:rPr lang="zh-CN" altLang="en-US" sz="2000" dirty="0" smtClean="0"/>
              <a:t>中</a:t>
            </a:r>
            <a:r>
              <a:rPr lang="zh-CN" altLang="en-US" sz="2000" dirty="0"/>
              <a:t>青旅</a:t>
            </a:r>
            <a:r>
              <a:rPr lang="zh-CN" altLang="en-US" sz="2000" dirty="0" smtClean="0"/>
              <a:t>等公司提供技术</a:t>
            </a:r>
            <a:r>
              <a:rPr lang="zh-CN" altLang="en-US" sz="2000" dirty="0"/>
              <a:t>解决方案并为国家</a:t>
            </a:r>
            <a:r>
              <a:rPr lang="zh-CN" altLang="en-US" sz="2000" dirty="0" smtClean="0"/>
              <a:t>电网、中国</a:t>
            </a:r>
            <a:r>
              <a:rPr lang="zh-CN" altLang="en-US" sz="2000" dirty="0"/>
              <a:t>癌症康复协会等提供企业级技术服务，中琪网络创业团队成员</a:t>
            </a:r>
            <a:r>
              <a:rPr lang="zh-CN" altLang="en-US" sz="2000" dirty="0" smtClean="0"/>
              <a:t>，多</a:t>
            </a:r>
            <a:r>
              <a:rPr lang="zh-CN" altLang="en-US" sz="2000" dirty="0"/>
              <a:t>款游戏项目负责人，主要从事前端领域技术研究。</a:t>
            </a:r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0442687" y="3510000"/>
            <a:ext cx="169742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孙鹏</a:t>
            </a:r>
            <a:r>
              <a:rPr lang="zh-CN" altLang="en-US" sz="2800" b="1" dirty="0" smtClean="0"/>
              <a:t>：</a:t>
            </a:r>
            <a:r>
              <a:rPr lang="zh-CN" altLang="en-US" sz="2000" dirty="0"/>
              <a:t>曾任搜狐畅游国内首个商业级开源</a:t>
            </a:r>
            <a:r>
              <a:rPr lang="en-US" altLang="zh-CN" sz="2000" dirty="0"/>
              <a:t>3D</a:t>
            </a:r>
            <a:r>
              <a:rPr lang="zh-CN" altLang="en-US" sz="2000" dirty="0"/>
              <a:t>引擎</a:t>
            </a:r>
            <a:r>
              <a:rPr lang="en-US" altLang="zh-CN" sz="2000" dirty="0"/>
              <a:t>Genesis-3D</a:t>
            </a:r>
            <a:r>
              <a:rPr lang="zh-CN" altLang="en-US" sz="2000" dirty="0"/>
              <a:t>客户端架构师，拥有丰富的</a:t>
            </a:r>
            <a:r>
              <a:rPr lang="en-US" altLang="zh-CN" sz="2000" dirty="0"/>
              <a:t>3D</a:t>
            </a:r>
            <a:r>
              <a:rPr lang="zh-CN" altLang="en-US" sz="2000" dirty="0"/>
              <a:t>应用软件设计和研发经验。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zh-CN" alt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  <a14:imgEffect>
                      <a14:brightnessContrast bright="-27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106303" y="1006377"/>
            <a:ext cx="12023465" cy="34916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639" y="4071938"/>
            <a:ext cx="12211050" cy="2786062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" fmla="*/ 0 w 12211050"/>
              <a:gd name="connsiteY0" fmla="*/ 0 h 4572000"/>
              <a:gd name="connsiteX1" fmla="*/ 12211050 w 12211050"/>
              <a:gd name="connsiteY1" fmla="*/ 38100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  <a:gd name="connsiteX0" fmla="*/ 0 w 12211050"/>
              <a:gd name="connsiteY0" fmla="*/ 0 h 4572000"/>
              <a:gd name="connsiteX1" fmla="*/ 12211050 w 12211050"/>
              <a:gd name="connsiteY1" fmla="*/ 123825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1414463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" fmla="*/ 0 w 12192000"/>
              <a:gd name="connsiteY0" fmla="*/ 0 h 771525"/>
              <a:gd name="connsiteX1" fmla="*/ 12192000 w 12192000"/>
              <a:gd name="connsiteY1" fmla="*/ 0 h 771525"/>
              <a:gd name="connsiteX2" fmla="*/ 12192000 w 12192000"/>
              <a:gd name="connsiteY2" fmla="*/ 771525 h 771525"/>
              <a:gd name="connsiteX3" fmla="*/ 0 w 12192000"/>
              <a:gd name="connsiteY3" fmla="*/ 390525 h 771525"/>
              <a:gd name="connsiteX4" fmla="*/ 0 w 12192000"/>
              <a:gd name="connsiteY4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38100" y="400050"/>
            <a:ext cx="12230100" cy="4479925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" fmla="*/ 0 w 12230100"/>
              <a:gd name="connsiteY0" fmla="*/ 0 h 4479471"/>
              <a:gd name="connsiteX1" fmla="*/ 12230100 w 12230100"/>
              <a:gd name="connsiteY1" fmla="*/ 666750 h 4479471"/>
              <a:gd name="connsiteX2" fmla="*/ 11684907 w 12230100"/>
              <a:gd name="connsiteY2" fmla="*/ 4479471 h 44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03" name="组合 8"/>
          <p:cNvGrpSpPr>
            <a:grpSpLocks/>
          </p:cNvGrpSpPr>
          <p:nvPr/>
        </p:nvGrpSpPr>
        <p:grpSpPr bwMode="auto">
          <a:xfrm rot="-328619">
            <a:off x="10780713" y="5368925"/>
            <a:ext cx="962025" cy="1093788"/>
            <a:chOff x="11037914" y="5671019"/>
            <a:chExt cx="811441" cy="923330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37914" y="5671019"/>
              <a:ext cx="811441" cy="92333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2486271" y="1644206"/>
            <a:ext cx="7263527" cy="2215991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800" b="1" kern="1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en-US" altLang="zh-CN" sz="13800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964906"/>
            <a:ext cx="6154738" cy="1901825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226811">
            <a:off x="229703" y="4672400"/>
            <a:ext cx="1063544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1200" b="1" dirty="0"/>
              <a:t/>
            </a:r>
            <a:br>
              <a:rPr lang="en-US" altLang="zh-CN" sz="1200" b="1" dirty="0"/>
            </a:br>
            <a:r>
              <a:rPr lang="zh-CN" altLang="en-US" sz="2800" b="1" dirty="0"/>
              <a:t>计划初始融资</a:t>
            </a:r>
            <a:r>
              <a:rPr lang="en-US" altLang="zh-CN" sz="2800" b="1" dirty="0"/>
              <a:t>500W</a:t>
            </a:r>
            <a:r>
              <a:rPr lang="zh-CN" altLang="en-US" sz="2800" b="1" dirty="0"/>
              <a:t>，让股份</a:t>
            </a:r>
            <a:r>
              <a:rPr lang="en-US" altLang="zh-CN" sz="2800" b="1" dirty="0"/>
              <a:t>10</a:t>
            </a:r>
            <a:r>
              <a:rPr lang="en-US" altLang="zh-CN" sz="2800" b="1" dirty="0" smtClean="0"/>
              <a:t>%</a:t>
            </a:r>
            <a:r>
              <a:rPr lang="zh-CN" altLang="en-US" sz="2800" b="1" dirty="0" smtClean="0"/>
              <a:t>。</a:t>
            </a:r>
            <a:endParaRPr lang="en-US" altLang="zh-CN" sz="2800" b="1" dirty="0"/>
          </a:p>
          <a:p>
            <a:pPr indent="457200"/>
            <a:endParaRPr lang="en-US" altLang="zh-CN" b="1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1185073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4606" y="662838"/>
            <a:ext cx="2727029" cy="52322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行动计划</a:t>
            </a:r>
            <a:r>
              <a:rPr lang="en-US" altLang="zh-CN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成本</a:t>
            </a:r>
            <a:endParaRPr lang="zh-CN" altLang="en-US" sz="2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000" y="1289050"/>
            <a:ext cx="2375202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Industry </a:t>
            </a: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competition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947552" cy="13444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4010025" y="742950"/>
            <a:ext cx="6426200" cy="42545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4007579" y="4109998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30133" y="562111"/>
            <a:ext cx="5513048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初期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(20-30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人团队，</a:t>
            </a:r>
            <a:r>
              <a:rPr lang="en-US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500W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，出让股份：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10%) </a:t>
            </a:r>
          </a:p>
        </p:txBody>
      </p:sp>
      <p:sp>
        <p:nvSpPr>
          <p:cNvPr id="19" name="矩形 18"/>
          <p:cNvSpPr/>
          <p:nvPr/>
        </p:nvSpPr>
        <p:spPr>
          <a:xfrm>
            <a:off x="4050441" y="3929527"/>
            <a:ext cx="5941050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(80-120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人团队，融资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10000W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，出让股份：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10%)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8153" y="4679153"/>
            <a:ext cx="734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dirty="0"/>
              <a:t>产品</a:t>
            </a:r>
            <a:r>
              <a:rPr lang="en-US" altLang="zh-CN" dirty="0"/>
              <a:t>(20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：产品设计</a:t>
            </a:r>
            <a:endParaRPr lang="en-US" altLang="zh-CN" dirty="0"/>
          </a:p>
          <a:p>
            <a:pPr lvl="1"/>
            <a:r>
              <a:rPr lang="zh-CN" altLang="en-US" dirty="0"/>
              <a:t>市场</a:t>
            </a:r>
            <a:r>
              <a:rPr lang="en-US" altLang="zh-CN" dirty="0"/>
              <a:t>(30</a:t>
            </a:r>
            <a:r>
              <a:rPr lang="zh-CN" altLang="en-US" dirty="0"/>
              <a:t>人</a:t>
            </a:r>
            <a:r>
              <a:rPr lang="en-US" altLang="zh-CN" dirty="0"/>
              <a:t>)</a:t>
            </a:r>
            <a:r>
              <a:rPr lang="zh-CN" altLang="en-US" dirty="0"/>
              <a:t>：市场推广，接入更多行业。</a:t>
            </a:r>
            <a:endParaRPr lang="en-US" altLang="zh-CN" dirty="0"/>
          </a:p>
          <a:p>
            <a:pPr lvl="1"/>
            <a:r>
              <a:rPr lang="zh-CN" altLang="en-US" dirty="0"/>
              <a:t>客服</a:t>
            </a:r>
            <a:r>
              <a:rPr lang="en-US" altLang="zh-CN" dirty="0"/>
              <a:t>(10</a:t>
            </a:r>
            <a:r>
              <a:rPr lang="zh-CN" altLang="en-US" dirty="0"/>
              <a:t>人</a:t>
            </a:r>
            <a:r>
              <a:rPr lang="en-US" altLang="zh-CN" dirty="0"/>
              <a:t>)</a:t>
            </a:r>
            <a:r>
              <a:rPr lang="zh-CN" altLang="en-US" dirty="0"/>
              <a:t>：客户反馈服务。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/>
              <a:t>(50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：开放</a:t>
            </a:r>
            <a:r>
              <a:rPr lang="en-US" altLang="zh-CN" dirty="0"/>
              <a:t>SDK</a:t>
            </a:r>
            <a:r>
              <a:rPr lang="zh-CN" altLang="en-US" dirty="0"/>
              <a:t>，建立开发者环境。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五边形 17"/>
          <p:cNvSpPr/>
          <p:nvPr/>
        </p:nvSpPr>
        <p:spPr>
          <a:xfrm>
            <a:off x="4050441" y="2407423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63255" y="2212486"/>
            <a:ext cx="5655715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(40-80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人团队，融资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2000W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，出让股份：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10%)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08153" y="2986181"/>
            <a:ext cx="59218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/>
              <a:t>产品</a:t>
            </a:r>
            <a:r>
              <a:rPr lang="en-US" altLang="zh-CN" dirty="0"/>
              <a:t>(10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：产品设计，设计行业需求</a:t>
            </a:r>
            <a:r>
              <a:rPr lang="en-US" altLang="zh-CN" dirty="0"/>
              <a:t>DEMO</a:t>
            </a:r>
          </a:p>
          <a:p>
            <a:pPr lvl="1"/>
            <a:r>
              <a:rPr lang="zh-CN" altLang="en-US" dirty="0"/>
              <a:t>市场</a:t>
            </a:r>
            <a:r>
              <a:rPr lang="en-US" altLang="zh-CN" dirty="0"/>
              <a:t>(20</a:t>
            </a:r>
            <a:r>
              <a:rPr lang="zh-CN" altLang="en-US" dirty="0"/>
              <a:t>人</a:t>
            </a:r>
            <a:r>
              <a:rPr lang="en-US" altLang="zh-CN" dirty="0"/>
              <a:t>)</a:t>
            </a:r>
            <a:r>
              <a:rPr lang="zh-CN" altLang="en-US" dirty="0"/>
              <a:t>：调研需求，市场营销。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/>
              <a:t>(30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：开发用户使用环境，和其他平台接入。</a:t>
            </a:r>
            <a:endParaRPr lang="en-US" altLang="zh-CN" dirty="0"/>
          </a:p>
        </p:txBody>
      </p:sp>
      <p:sp>
        <p:nvSpPr>
          <p:cNvPr id="34" name="矩形 33"/>
          <p:cNvSpPr/>
          <p:nvPr/>
        </p:nvSpPr>
        <p:spPr>
          <a:xfrm>
            <a:off x="3545766" y="1308931"/>
            <a:ext cx="64443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/>
              <a:t>产品</a:t>
            </a:r>
            <a:r>
              <a:rPr lang="en-US" altLang="zh-CN" dirty="0"/>
              <a:t>(5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：产品设计</a:t>
            </a:r>
            <a:endParaRPr lang="en-US" altLang="zh-CN" dirty="0"/>
          </a:p>
          <a:p>
            <a:pPr lvl="1"/>
            <a:r>
              <a:rPr lang="zh-CN" altLang="en-US" dirty="0"/>
              <a:t>市场</a:t>
            </a:r>
            <a:r>
              <a:rPr lang="en-US" altLang="zh-CN" dirty="0"/>
              <a:t>(5</a:t>
            </a:r>
            <a:r>
              <a:rPr lang="zh-CN" altLang="en-US" dirty="0"/>
              <a:t>人</a:t>
            </a:r>
            <a:r>
              <a:rPr lang="en-US" altLang="zh-CN" dirty="0"/>
              <a:t>)</a:t>
            </a:r>
            <a:r>
              <a:rPr lang="zh-CN" altLang="en-US" dirty="0"/>
              <a:t>：调研三维打印公司需求，找三维公司</a:t>
            </a:r>
            <a:r>
              <a:rPr lang="zh-CN" altLang="en-US" dirty="0" smtClean="0"/>
              <a:t>合作。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/>
              <a:t>(15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：开发平台和三维相关工具。</a:t>
            </a:r>
            <a:endParaRPr lang="en-US" altLang="zh-CN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6" y="1963426"/>
            <a:ext cx="2694391" cy="16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88797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4606" y="662838"/>
            <a:ext cx="2727029" cy="52322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行动计划</a:t>
            </a:r>
            <a:r>
              <a:rPr lang="en-US" altLang="zh-CN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回报</a:t>
            </a:r>
            <a:endParaRPr lang="zh-CN" altLang="en-US" sz="2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000" y="1289050"/>
            <a:ext cx="2375202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Industry </a:t>
            </a: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competition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4010025" y="742950"/>
            <a:ext cx="6426200" cy="42545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4007579" y="4109998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30133" y="562111"/>
            <a:ext cx="180049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初期：建设阶段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50441" y="3929527"/>
            <a:ext cx="350448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后期：年盈利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3000-6000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万左右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07579" y="4697322"/>
            <a:ext cx="6191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在三维打印行业年盈利在</a:t>
            </a:r>
            <a:r>
              <a:rPr lang="en-US" altLang="zh-CN" dirty="0"/>
              <a:t>3000W-6000W</a:t>
            </a:r>
            <a:r>
              <a:rPr lang="zh-CN" altLang="en-US" dirty="0"/>
              <a:t>左右</a:t>
            </a:r>
            <a:r>
              <a:rPr lang="zh-CN" altLang="en-US" dirty="0" smtClean="0"/>
              <a:t>。将</a:t>
            </a:r>
            <a:r>
              <a:rPr lang="zh-CN" altLang="en-US" dirty="0"/>
              <a:t>成功经验复制到其他行业</a:t>
            </a:r>
            <a:r>
              <a:rPr lang="zh-CN" altLang="en-US" dirty="0" smtClean="0"/>
              <a:t>盈利。</a:t>
            </a:r>
            <a:endParaRPr lang="en-US" altLang="zh-CN" dirty="0" smtClean="0"/>
          </a:p>
          <a:p>
            <a:r>
              <a:rPr lang="zh-CN" altLang="en-US" dirty="0" smtClean="0"/>
              <a:t>三维</a:t>
            </a:r>
            <a:r>
              <a:rPr lang="zh-CN" altLang="en-US" dirty="0"/>
              <a:t>打印物件价格在</a:t>
            </a:r>
            <a:r>
              <a:rPr lang="en-US" altLang="zh-CN" dirty="0"/>
              <a:t>200-1000</a:t>
            </a:r>
            <a:r>
              <a:rPr lang="zh-CN" altLang="en-US" dirty="0"/>
              <a:t>左右，提成</a:t>
            </a:r>
            <a:r>
              <a:rPr lang="en-US" altLang="zh-CN" dirty="0"/>
              <a:t>5%</a:t>
            </a:r>
            <a:r>
              <a:rPr lang="zh-CN" altLang="en-US" dirty="0" smtClean="0"/>
              <a:t>，每月</a:t>
            </a:r>
            <a:r>
              <a:rPr lang="zh-CN" altLang="en-US" dirty="0"/>
              <a:t>能完成</a:t>
            </a:r>
            <a:r>
              <a:rPr lang="en-US" altLang="zh-CN" dirty="0"/>
              <a:t>10W</a:t>
            </a:r>
            <a:r>
              <a:rPr lang="zh-CN" altLang="en-US" dirty="0"/>
              <a:t>单，利润在</a:t>
            </a:r>
            <a:r>
              <a:rPr lang="en-US" altLang="zh-CN" dirty="0"/>
              <a:t>100W-500W</a:t>
            </a:r>
            <a:r>
              <a:rPr lang="zh-CN" altLang="en-US" dirty="0"/>
              <a:t>左右。</a:t>
            </a:r>
            <a:endParaRPr lang="en-US" altLang="zh-CN" dirty="0"/>
          </a:p>
        </p:txBody>
      </p:sp>
      <p:sp>
        <p:nvSpPr>
          <p:cNvPr id="18" name="五边形 17"/>
          <p:cNvSpPr/>
          <p:nvPr/>
        </p:nvSpPr>
        <p:spPr>
          <a:xfrm>
            <a:off x="4050441" y="2407423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50441" y="2190537"/>
            <a:ext cx="5032147" cy="605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中期：能够建立盈利机制，期望达到收支平衡。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45766" y="3013176"/>
            <a:ext cx="38779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 smtClean="0"/>
              <a:t>授权</a:t>
            </a:r>
            <a:r>
              <a:rPr lang="zh-CN" altLang="en-US" dirty="0"/>
              <a:t>：缴纳一定费用接入平台。</a:t>
            </a:r>
            <a:endParaRPr lang="en-US" altLang="zh-CN" dirty="0"/>
          </a:p>
          <a:p>
            <a:pPr lvl="1"/>
            <a:r>
              <a:rPr lang="zh-CN" altLang="en-US" dirty="0"/>
              <a:t>模型：制作提成。</a:t>
            </a:r>
            <a:endParaRPr lang="en-US" altLang="zh-CN" dirty="0"/>
          </a:p>
          <a:p>
            <a:pPr lvl="1"/>
            <a:r>
              <a:rPr lang="zh-CN" altLang="en-US" dirty="0"/>
              <a:t>提成：打印服务提成。</a:t>
            </a:r>
            <a:endParaRPr lang="en-US" altLang="zh-CN" dirty="0"/>
          </a:p>
        </p:txBody>
      </p:sp>
      <p:sp>
        <p:nvSpPr>
          <p:cNvPr id="34" name="矩形 33"/>
          <p:cNvSpPr/>
          <p:nvPr/>
        </p:nvSpPr>
        <p:spPr>
          <a:xfrm>
            <a:off x="3545766" y="1308931"/>
            <a:ext cx="64443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/>
              <a:t>产品</a:t>
            </a:r>
            <a:r>
              <a:rPr lang="en-US" altLang="zh-CN" dirty="0"/>
              <a:t>(5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：产品设计</a:t>
            </a:r>
            <a:endParaRPr lang="en-US" altLang="zh-CN" dirty="0"/>
          </a:p>
          <a:p>
            <a:pPr lvl="1"/>
            <a:r>
              <a:rPr lang="zh-CN" altLang="en-US" dirty="0"/>
              <a:t>市场</a:t>
            </a:r>
            <a:r>
              <a:rPr lang="en-US" altLang="zh-CN" dirty="0"/>
              <a:t>(5</a:t>
            </a:r>
            <a:r>
              <a:rPr lang="zh-CN" altLang="en-US" dirty="0"/>
              <a:t>人</a:t>
            </a:r>
            <a:r>
              <a:rPr lang="en-US" altLang="zh-CN" dirty="0"/>
              <a:t>)</a:t>
            </a:r>
            <a:r>
              <a:rPr lang="zh-CN" altLang="en-US" dirty="0"/>
              <a:t>：调研三维打印公司需求，找三维公司</a:t>
            </a:r>
            <a:r>
              <a:rPr lang="zh-CN" altLang="en-US" dirty="0" smtClean="0"/>
              <a:t>合作。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/>
              <a:t>(15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：开发平台和三维相关工具。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8" y="1922685"/>
            <a:ext cx="2607484" cy="169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0876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0" y="1724025"/>
            <a:ext cx="784225" cy="34099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25463" y="1724025"/>
            <a:ext cx="4467225" cy="3409950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57250" y="1908175"/>
            <a:ext cx="3570288" cy="11080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</a:p>
        </p:txBody>
      </p:sp>
    </p:spTree>
  </p:cSld>
  <p:clrMapOvr>
    <a:masterClrMapping/>
  </p:clrMapOvr>
  <p:transition spd="slow" advClick="0" advTm="5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621212" y="3621840"/>
            <a:ext cx="6076951" cy="71438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4646611" y="3163053"/>
            <a:ext cx="6051551" cy="43021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4646611" y="4287799"/>
            <a:ext cx="6076951" cy="73025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4672010" y="3829011"/>
            <a:ext cx="6051551" cy="4318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074" name="AutoShape 3"/>
          <p:cNvSpPr>
            <a:spLocks noChangeArrowheads="1"/>
          </p:cNvSpPr>
          <p:nvPr/>
        </p:nvSpPr>
        <p:spPr bwMode="auto">
          <a:xfrm>
            <a:off x="4595813" y="2257940"/>
            <a:ext cx="6076951" cy="71438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5" name="Text Box 7"/>
          <p:cNvSpPr txBox="1">
            <a:spLocks noChangeArrowheads="1"/>
          </p:cNvSpPr>
          <p:nvPr/>
        </p:nvSpPr>
        <p:spPr bwMode="auto">
          <a:xfrm>
            <a:off x="4621212" y="1799153"/>
            <a:ext cx="6051551" cy="43021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4595813" y="2931041"/>
            <a:ext cx="6076951" cy="73025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7" name="Text Box 7"/>
          <p:cNvSpPr txBox="1">
            <a:spLocks noChangeArrowheads="1"/>
          </p:cNvSpPr>
          <p:nvPr/>
        </p:nvSpPr>
        <p:spPr bwMode="auto">
          <a:xfrm>
            <a:off x="4621212" y="2472253"/>
            <a:ext cx="6051551" cy="4318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082" name="TextBox 5" hidden="1"/>
          <p:cNvSpPr txBox="1">
            <a:spLocks noChangeArrowheads="1"/>
          </p:cNvSpPr>
          <p:nvPr/>
        </p:nvSpPr>
        <p:spPr bwMode="auto">
          <a:xfrm>
            <a:off x="2586567" y="1954213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3" name="矩形 6" hidden="1"/>
          <p:cNvSpPr>
            <a:spLocks noChangeArrowheads="1"/>
          </p:cNvSpPr>
          <p:nvPr/>
        </p:nvSpPr>
        <p:spPr bwMode="auto">
          <a:xfrm>
            <a:off x="2586567" y="3025776"/>
            <a:ext cx="19621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4" name="矩形 7" hidden="1"/>
          <p:cNvSpPr>
            <a:spLocks noChangeArrowheads="1"/>
          </p:cNvSpPr>
          <p:nvPr/>
        </p:nvSpPr>
        <p:spPr bwMode="auto">
          <a:xfrm>
            <a:off x="2681818" y="4240213"/>
            <a:ext cx="19621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5" name="矩形 8" hidden="1"/>
          <p:cNvSpPr>
            <a:spLocks noChangeArrowheads="1"/>
          </p:cNvSpPr>
          <p:nvPr/>
        </p:nvSpPr>
        <p:spPr bwMode="auto">
          <a:xfrm>
            <a:off x="2681818" y="5526088"/>
            <a:ext cx="19621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6" name="TextBox 12"/>
          <p:cNvSpPr txBox="1">
            <a:spLocks noChangeArrowheads="1"/>
          </p:cNvSpPr>
          <p:nvPr/>
        </p:nvSpPr>
        <p:spPr bwMode="auto">
          <a:xfrm>
            <a:off x="666751" y="500064"/>
            <a:ext cx="1524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3087" name="矩形 20"/>
          <p:cNvSpPr>
            <a:spLocks noChangeArrowheads="1"/>
          </p:cNvSpPr>
          <p:nvPr/>
        </p:nvSpPr>
        <p:spPr bwMode="auto">
          <a:xfrm>
            <a:off x="6577012" y="2534165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二、市场机遇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8" name="矩形 21"/>
          <p:cNvSpPr>
            <a:spLocks noChangeArrowheads="1"/>
          </p:cNvSpPr>
          <p:nvPr/>
        </p:nvSpPr>
        <p:spPr bwMode="auto">
          <a:xfrm>
            <a:off x="6577012" y="3248540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三、发展战略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9" name="矩形 22"/>
          <p:cNvSpPr>
            <a:spLocks noChangeArrowheads="1"/>
          </p:cNvSpPr>
          <p:nvPr/>
        </p:nvSpPr>
        <p:spPr bwMode="auto">
          <a:xfrm>
            <a:off x="6577012" y="3891479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四、团队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构成</a:t>
            </a:r>
          </a:p>
        </p:txBody>
      </p:sp>
      <p:sp>
        <p:nvSpPr>
          <p:cNvPr id="3090" name="矩形 22"/>
          <p:cNvSpPr>
            <a:spLocks noChangeArrowheads="1"/>
          </p:cNvSpPr>
          <p:nvPr/>
        </p:nvSpPr>
        <p:spPr bwMode="auto">
          <a:xfrm>
            <a:off x="6577012" y="1819790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一、项目介绍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5000" y="581025"/>
            <a:ext cx="1210588" cy="707886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25" name="矩形 24"/>
          <p:cNvSpPr/>
          <p:nvPr/>
        </p:nvSpPr>
        <p:spPr>
          <a:xfrm>
            <a:off x="635000" y="1289050"/>
            <a:ext cx="1211101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CONTENT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g.taopic.com/uploads/allimg/130512/240481-1305121642029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4" y="1967389"/>
            <a:ext cx="2322513" cy="232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utoShape 3"/>
          <p:cNvSpPr>
            <a:spLocks noChangeArrowheads="1"/>
          </p:cNvSpPr>
          <p:nvPr/>
        </p:nvSpPr>
        <p:spPr bwMode="auto">
          <a:xfrm>
            <a:off x="4646612" y="4953515"/>
            <a:ext cx="6076951" cy="71438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4672011" y="4494728"/>
            <a:ext cx="6051551" cy="43021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4" name="矩形 22"/>
          <p:cNvSpPr>
            <a:spLocks noChangeArrowheads="1"/>
          </p:cNvSpPr>
          <p:nvPr/>
        </p:nvSpPr>
        <p:spPr bwMode="auto">
          <a:xfrm>
            <a:off x="6627811" y="4515365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五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、融资计划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5191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14"/>
          <p:cNvSpPr/>
          <p:nvPr/>
        </p:nvSpPr>
        <p:spPr>
          <a:xfrm>
            <a:off x="4667250" y="0"/>
            <a:ext cx="7524750" cy="6858000"/>
          </a:xfrm>
          <a:custGeom>
            <a:avLst/>
            <a:gdLst>
              <a:gd name="connsiteX0" fmla="*/ 0 w 455606"/>
              <a:gd name="connsiteY0" fmla="*/ 0 h 3409950"/>
              <a:gd name="connsiteX1" fmla="*/ 455606 w 455606"/>
              <a:gd name="connsiteY1" fmla="*/ 0 h 3409950"/>
              <a:gd name="connsiteX2" fmla="*/ 455606 w 455606"/>
              <a:gd name="connsiteY2" fmla="*/ 3409950 h 3409950"/>
              <a:gd name="connsiteX3" fmla="*/ 0 w 455606"/>
              <a:gd name="connsiteY3" fmla="*/ 3409950 h 3409950"/>
              <a:gd name="connsiteX4" fmla="*/ 0 w 455606"/>
              <a:gd name="connsiteY4" fmla="*/ 0 h 3409950"/>
              <a:gd name="connsiteX0" fmla="*/ 285750 w 741356"/>
              <a:gd name="connsiteY0" fmla="*/ 0 h 3409950"/>
              <a:gd name="connsiteX1" fmla="*/ 741356 w 741356"/>
              <a:gd name="connsiteY1" fmla="*/ 0 h 3409950"/>
              <a:gd name="connsiteX2" fmla="*/ 741356 w 741356"/>
              <a:gd name="connsiteY2" fmla="*/ 3409950 h 3409950"/>
              <a:gd name="connsiteX3" fmla="*/ 0 w 741356"/>
              <a:gd name="connsiteY3" fmla="*/ 3390900 h 3409950"/>
              <a:gd name="connsiteX4" fmla="*/ 285750 w 741356"/>
              <a:gd name="connsiteY4" fmla="*/ 0 h 3409950"/>
              <a:gd name="connsiteX0" fmla="*/ 285750 w 741356"/>
              <a:gd name="connsiteY0" fmla="*/ 0 h 3409950"/>
              <a:gd name="connsiteX1" fmla="*/ 741356 w 741356"/>
              <a:gd name="connsiteY1" fmla="*/ 0 h 3409950"/>
              <a:gd name="connsiteX2" fmla="*/ 741356 w 741356"/>
              <a:gd name="connsiteY2" fmla="*/ 3409950 h 3409950"/>
              <a:gd name="connsiteX3" fmla="*/ 0 w 741356"/>
              <a:gd name="connsiteY3" fmla="*/ 3409844 h 3409950"/>
              <a:gd name="connsiteX4" fmla="*/ 285750 w 741356"/>
              <a:gd name="connsiteY4" fmla="*/ 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356" h="3409950">
                <a:moveTo>
                  <a:pt x="285750" y="0"/>
                </a:moveTo>
                <a:lnTo>
                  <a:pt x="741356" y="0"/>
                </a:lnTo>
                <a:lnTo>
                  <a:pt x="741356" y="3409950"/>
                </a:lnTo>
                <a:lnTo>
                  <a:pt x="0" y="3409844"/>
                </a:lnTo>
                <a:lnTo>
                  <a:pt x="28575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8" name="组合 14"/>
          <p:cNvGrpSpPr>
            <a:grpSpLocks/>
          </p:cNvGrpSpPr>
          <p:nvPr/>
        </p:nvGrpSpPr>
        <p:grpSpPr bwMode="auto">
          <a:xfrm>
            <a:off x="466725" y="295275"/>
            <a:ext cx="2698750" cy="2543175"/>
            <a:chOff x="466725" y="295274"/>
            <a:chExt cx="2699005" cy="2543175"/>
          </a:xfrm>
        </p:grpSpPr>
        <p:sp>
          <p:nvSpPr>
            <p:cNvPr id="4" name="矩形 3"/>
            <p:cNvSpPr/>
            <p:nvPr/>
          </p:nvSpPr>
          <p:spPr>
            <a:xfrm>
              <a:off x="519118" y="295274"/>
              <a:ext cx="2646612" cy="2401888"/>
            </a:xfrm>
            <a:prstGeom prst="rect">
              <a:avLst/>
            </a:prstGeom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9600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endParaRPr lang="en-US" altLang="zh-CN" sz="96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zh-CN" sz="5400" b="1" u="sng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66725" y="295274"/>
              <a:ext cx="2510075" cy="2543175"/>
            </a:xfrm>
            <a:custGeom>
              <a:avLst/>
              <a:gdLst>
                <a:gd name="connsiteX0" fmla="*/ 19050 w 1600200"/>
                <a:gd name="connsiteY0" fmla="*/ 0 h 2476500"/>
                <a:gd name="connsiteX1" fmla="*/ 0 w 1600200"/>
                <a:gd name="connsiteY1" fmla="*/ 2476500 h 2476500"/>
                <a:gd name="connsiteX2" fmla="*/ 1600200 w 1600200"/>
                <a:gd name="connsiteY2" fmla="*/ 2476500 h 2476500"/>
                <a:gd name="connsiteX0" fmla="*/ 19050 w 2676525"/>
                <a:gd name="connsiteY0" fmla="*/ 0 h 2495550"/>
                <a:gd name="connsiteX1" fmla="*/ 0 w 2676525"/>
                <a:gd name="connsiteY1" fmla="*/ 2476500 h 2495550"/>
                <a:gd name="connsiteX2" fmla="*/ 2676525 w 2676525"/>
                <a:gd name="connsiteY2" fmla="*/ 2495550 h 2495550"/>
                <a:gd name="connsiteX0" fmla="*/ 0 w 2686050"/>
                <a:gd name="connsiteY0" fmla="*/ 0 h 2543175"/>
                <a:gd name="connsiteX1" fmla="*/ 9525 w 2686050"/>
                <a:gd name="connsiteY1" fmla="*/ 2524125 h 2543175"/>
                <a:gd name="connsiteX2" fmla="*/ 2686050 w 2686050"/>
                <a:gd name="connsiteY2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2543175">
                  <a:moveTo>
                    <a:pt x="0" y="0"/>
                  </a:moveTo>
                  <a:lnTo>
                    <a:pt x="9525" y="2524125"/>
                  </a:lnTo>
                  <a:lnTo>
                    <a:pt x="2686050" y="2543175"/>
                  </a:lnTo>
                </a:path>
              </a:pathLst>
            </a:custGeom>
            <a:noFill/>
            <a:ln w="57150">
              <a:solidFill>
                <a:srgbClr val="FFC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084" name="组合 7"/>
            <p:cNvGrpSpPr>
              <a:grpSpLocks/>
            </p:cNvGrpSpPr>
            <p:nvPr/>
          </p:nvGrpSpPr>
          <p:grpSpPr bwMode="auto">
            <a:xfrm rot="1732114">
              <a:off x="2122360" y="1868806"/>
              <a:ext cx="733424" cy="769441"/>
              <a:chOff x="2150936" y="2435720"/>
              <a:chExt cx="733424" cy="769441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2145049" y="2470256"/>
                <a:ext cx="735082" cy="736600"/>
              </a:xfrm>
              <a:prstGeom prst="ellipse">
                <a:avLst/>
              </a:prstGeom>
              <a:noFill/>
              <a:ln w="57150">
                <a:solidFill>
                  <a:srgbClr val="FFC0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165161" y="2435781"/>
                <a:ext cx="696979" cy="769938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4400" b="1" dirty="0">
                    <a:solidFill>
                      <a:srgbClr val="FFC000"/>
                    </a:solidFill>
                    <a:latin typeface="+mn-lt"/>
                    <a:ea typeface="+mn-ea"/>
                  </a:rPr>
                  <a:t>→</a:t>
                </a: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446088" y="2992438"/>
            <a:ext cx="4221162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云和大数据目前在很多领域都得到了广泛应用。然而，在</a:t>
            </a:r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打印概念日渐火热的互联网</a:t>
            </a:r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新工业化时代，将云和大数据概念与</a:t>
            </a:r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打印相连接，产生新的服务和解决方案，目前还极为少见。</a:t>
            </a:r>
          </a:p>
        </p:txBody>
      </p:sp>
      <p:sp>
        <p:nvSpPr>
          <p:cNvPr id="10" name="任意多边形 9"/>
          <p:cNvSpPr/>
          <p:nvPr/>
        </p:nvSpPr>
        <p:spPr>
          <a:xfrm>
            <a:off x="-19050" y="-38100"/>
            <a:ext cx="7010400" cy="6896100"/>
          </a:xfrm>
          <a:custGeom>
            <a:avLst/>
            <a:gdLst>
              <a:gd name="connsiteX0" fmla="*/ 7010400 w 7010400"/>
              <a:gd name="connsiteY0" fmla="*/ 0 h 6896100"/>
              <a:gd name="connsiteX1" fmla="*/ 4533900 w 7010400"/>
              <a:gd name="connsiteY1" fmla="*/ 6896100 h 6896100"/>
              <a:gd name="connsiteX2" fmla="*/ 0 w 7010400"/>
              <a:gd name="connsiteY2" fmla="*/ 6724650 h 689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10400" h="6896100">
                <a:moveTo>
                  <a:pt x="7010400" y="0"/>
                </a:moveTo>
                <a:lnTo>
                  <a:pt x="4533900" y="6896100"/>
                </a:lnTo>
                <a:lnTo>
                  <a:pt x="0" y="672465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8139443">
            <a:off x="11102975" y="5835650"/>
            <a:ext cx="733425" cy="733425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3064212">
            <a:off x="11123613" y="5816600"/>
            <a:ext cx="695325" cy="76993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+mn-lt"/>
                <a:ea typeface="+mn-ea"/>
              </a:rPr>
              <a:t>→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490741" y="1544765"/>
            <a:ext cx="5701259" cy="452431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        定义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        三维</a:t>
            </a:r>
            <a:r>
              <a:rPr lang="zh-CN" altLang="en-US" sz="2400" dirty="0">
                <a:solidFill>
                  <a:schemeClr val="bg1"/>
                </a:solidFill>
              </a:rPr>
              <a:t>云是基于</a:t>
            </a:r>
            <a:r>
              <a:rPr lang="en-US" altLang="zh-CN" sz="2400" dirty="0">
                <a:solidFill>
                  <a:schemeClr val="bg1"/>
                </a:solidFill>
              </a:rPr>
              <a:t>HTLM5</a:t>
            </a:r>
            <a:r>
              <a:rPr lang="zh-CN" altLang="en-US" sz="2400" dirty="0">
                <a:solidFill>
                  <a:schemeClr val="bg1"/>
                </a:solidFill>
              </a:rPr>
              <a:t>（全平台）的</a:t>
            </a:r>
            <a:r>
              <a:rPr lang="zh-CN" altLang="en-US" sz="2400" dirty="0" smtClean="0">
                <a:solidFill>
                  <a:schemeClr val="bg1"/>
                </a:solidFill>
              </a:rPr>
              <a:t>三     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   </a:t>
            </a:r>
            <a:r>
              <a:rPr lang="zh-CN" altLang="en-US" sz="2400" dirty="0" smtClean="0">
                <a:solidFill>
                  <a:schemeClr val="bg1"/>
                </a:solidFill>
              </a:rPr>
              <a:t>维</a:t>
            </a:r>
            <a:r>
              <a:rPr lang="zh-CN" altLang="en-US" sz="2400" dirty="0">
                <a:solidFill>
                  <a:schemeClr val="bg1"/>
                </a:solidFill>
              </a:rPr>
              <a:t>展示技术， 建立一个统一的云存储和便捷的传播渠道</a:t>
            </a:r>
            <a:r>
              <a:rPr lang="zh-CN" altLang="en-US" sz="2400" dirty="0" smtClean="0">
                <a:solidFill>
                  <a:schemeClr val="bg1"/>
                </a:solidFill>
              </a:rPr>
              <a:t>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400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400" b="1" dirty="0" smtClean="0">
                <a:solidFill>
                  <a:srgbClr val="C00000"/>
                </a:solidFill>
              </a:rPr>
              <a:t>应用范围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bg1"/>
                </a:solidFill>
              </a:rPr>
              <a:t>1.</a:t>
            </a:r>
            <a:r>
              <a:rPr lang="zh-CN" altLang="en-US" sz="2400" dirty="0" smtClean="0">
                <a:solidFill>
                  <a:schemeClr val="bg1"/>
                </a:solidFill>
              </a:rPr>
              <a:t>为</a:t>
            </a:r>
            <a:r>
              <a:rPr lang="zh-CN" altLang="en-US" sz="2400" dirty="0">
                <a:solidFill>
                  <a:schemeClr val="bg1"/>
                </a:solidFill>
              </a:rPr>
              <a:t>三维扫描和打印行业提供业务支持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2.</a:t>
            </a:r>
            <a:r>
              <a:rPr lang="zh-CN" altLang="en-US" sz="2400" dirty="0" smtClean="0">
                <a:solidFill>
                  <a:schemeClr val="bg1"/>
                </a:solidFill>
              </a:rPr>
              <a:t>为</a:t>
            </a:r>
            <a:r>
              <a:rPr lang="zh-CN" altLang="en-US" sz="2400" dirty="0">
                <a:solidFill>
                  <a:schemeClr val="bg1"/>
                </a:solidFill>
              </a:rPr>
              <a:t>企业提供三维数据解决方案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3.</a:t>
            </a:r>
            <a:r>
              <a:rPr lang="zh-CN" altLang="en-US" sz="2400" dirty="0" smtClean="0">
                <a:solidFill>
                  <a:schemeClr val="bg1"/>
                </a:solidFill>
              </a:rPr>
              <a:t>为</a:t>
            </a:r>
            <a:r>
              <a:rPr lang="zh-CN" altLang="en-US" sz="2400" dirty="0">
                <a:solidFill>
                  <a:schemeClr val="bg1"/>
                </a:solidFill>
              </a:rPr>
              <a:t>大众用户提供三维数据服务的（集建模、展示、互动、个性化定制为一体）统一服务平台。</a:t>
            </a:r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2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94456" y="3326607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93662" y="2616201"/>
            <a:ext cx="1471613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94456" y="1829595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47625" y="449263"/>
            <a:ext cx="2136775" cy="1841500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>
            <a:grpSpLocks/>
          </p:cNvGrpSpPr>
          <p:nvPr/>
        </p:nvGrpSpPr>
        <p:grpSpPr bwMode="auto">
          <a:xfrm>
            <a:off x="10658475" y="123825"/>
            <a:ext cx="1317625" cy="1317625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920988" y="782427"/>
              <a:ext cx="1436875" cy="593603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97418" y="1304696"/>
              <a:ext cx="1284016" cy="741366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24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557213" y="957263"/>
            <a:ext cx="494046" cy="70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25663" y="954088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产品核心</a:t>
            </a:r>
            <a:r>
              <a:rPr lang="zh-CN" altLang="zh-CN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zh-CN" altLang="en-US" sz="48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8313" y="976313"/>
            <a:ext cx="684212" cy="684212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66950" y="1874838"/>
            <a:ext cx="6800850" cy="46037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793875" y="2103438"/>
            <a:ext cx="6178549" cy="45243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457200" indent="-4572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228600" algn="l"/>
              </a:tabLst>
              <a:defRPr/>
            </a:pPr>
            <a:r>
              <a:rPr lang="zh-CN" altLang="en-US" sz="2400" b="1" kern="100" dirty="0" smtClean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sz="2400" b="1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优势：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全平台支持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凡可以运行浏览器的设备皆可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浏览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228600" algn="l"/>
              </a:tabLst>
              <a:defRPr/>
            </a:pPr>
            <a:r>
              <a:rPr lang="zh-CN" altLang="en-US" sz="2400" b="1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直观体验优势：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真实三维化效果，自由设计，体验感十足。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228600" algn="l"/>
              </a:tabLst>
              <a:defRPr/>
            </a:pPr>
            <a:r>
              <a:rPr lang="zh-CN" altLang="en-US" sz="2400" b="1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社会化优势：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可微信，微博，交互平台无障碍传播，预留交易端口，全平台交易。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228600" algn="l"/>
              </a:tabLst>
              <a:defRPr/>
            </a:pPr>
            <a:r>
              <a:rPr lang="en-US" altLang="en-US" sz="2400" b="1" kern="100" dirty="0" err="1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技术地位：</a:t>
            </a:r>
            <a:r>
              <a:rPr lang="en-US" altLang="en-US" sz="24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未来网络三维互动展示的基础设施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10234613" y="1770063"/>
            <a:ext cx="1947862" cy="5132387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文本框 26"/>
          <p:cNvSpPr txBox="1">
            <a:spLocks noChangeArrowheads="1"/>
          </p:cNvSpPr>
          <p:nvPr/>
        </p:nvSpPr>
        <p:spPr bwMode="auto">
          <a:xfrm>
            <a:off x="8943449" y="5769284"/>
            <a:ext cx="343005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点此进入平台体验（加入平台超链）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651" y="2022931"/>
            <a:ext cx="2238824" cy="3746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94456" y="3326607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93662" y="1435101"/>
            <a:ext cx="1471613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73" name="组合 21"/>
          <p:cNvGrpSpPr>
            <a:grpSpLocks/>
          </p:cNvGrpSpPr>
          <p:nvPr/>
        </p:nvGrpSpPr>
        <p:grpSpPr bwMode="auto">
          <a:xfrm>
            <a:off x="10658475" y="123825"/>
            <a:ext cx="1317625" cy="1317625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900803" y="782427"/>
              <a:ext cx="1477249" cy="59271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97322" y="1304696"/>
              <a:ext cx="1284207" cy="740889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125663" y="454819"/>
            <a:ext cx="76209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48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r>
              <a:rPr lang="en-US" altLang="zh-CN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r>
              <a:rPr lang="zh-CN" altLang="en-US" sz="48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云服务</a:t>
            </a:r>
          </a:p>
        </p:txBody>
      </p:sp>
      <p:sp>
        <p:nvSpPr>
          <p:cNvPr id="23" name="矩形 22"/>
          <p:cNvSpPr/>
          <p:nvPr/>
        </p:nvSpPr>
        <p:spPr>
          <a:xfrm>
            <a:off x="2266950" y="1375569"/>
            <a:ext cx="7634288" cy="51679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3303588" y="1976438"/>
            <a:ext cx="8848725" cy="4895850"/>
          </a:xfrm>
          <a:custGeom>
            <a:avLst/>
            <a:gdLst>
              <a:gd name="connsiteX0" fmla="*/ 0 w 8849032"/>
              <a:gd name="connsiteY0" fmla="*/ 4896464 h 4896464"/>
              <a:gd name="connsiteX1" fmla="*/ 0 w 8849032"/>
              <a:gd name="connsiteY1" fmla="*/ 4837471 h 4896464"/>
              <a:gd name="connsiteX2" fmla="*/ 884903 w 8849032"/>
              <a:gd name="connsiteY2" fmla="*/ 3716593 h 4896464"/>
              <a:gd name="connsiteX3" fmla="*/ 3864077 w 8849032"/>
              <a:gd name="connsiteY3" fmla="*/ 4601497 h 4896464"/>
              <a:gd name="connsiteX4" fmla="*/ 5810864 w 8849032"/>
              <a:gd name="connsiteY4" fmla="*/ 3805084 h 4896464"/>
              <a:gd name="connsiteX5" fmla="*/ 7167716 w 8849032"/>
              <a:gd name="connsiteY5" fmla="*/ 4424516 h 4896464"/>
              <a:gd name="connsiteX6" fmla="*/ 8849032 w 8849032"/>
              <a:gd name="connsiteY6" fmla="*/ 0 h 48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032" h="4896464">
                <a:moveTo>
                  <a:pt x="0" y="4896464"/>
                </a:moveTo>
                <a:lnTo>
                  <a:pt x="0" y="4837471"/>
                </a:lnTo>
                <a:lnTo>
                  <a:pt x="884903" y="3716593"/>
                </a:lnTo>
                <a:lnTo>
                  <a:pt x="3864077" y="4601497"/>
                </a:lnTo>
                <a:lnTo>
                  <a:pt x="5810864" y="3805084"/>
                </a:lnTo>
                <a:lnTo>
                  <a:pt x="7167716" y="4424516"/>
                </a:lnTo>
                <a:lnTo>
                  <a:pt x="8849032" y="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93663" y="766763"/>
            <a:ext cx="1471612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48419" y="2124869"/>
            <a:ext cx="2135188" cy="1841500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17525" y="2640013"/>
            <a:ext cx="570990" cy="70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8313" y="2651125"/>
            <a:ext cx="684212" cy="68580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84" name="文本框 25"/>
          <p:cNvSpPr txBox="1">
            <a:spLocks noChangeArrowheads="1"/>
          </p:cNvSpPr>
          <p:nvPr/>
        </p:nvSpPr>
        <p:spPr bwMode="auto">
          <a:xfrm>
            <a:off x="1023145" y="5716588"/>
            <a:ext cx="1108630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建立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一个多方共赢的，以三维数据为特色的服务和销售平台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488038" y="2890897"/>
            <a:ext cx="1800200" cy="70194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三维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云服务</a:t>
            </a:r>
            <a:endParaRPr lang="zh-CN" altLang="en-US" dirty="0"/>
          </a:p>
        </p:txBody>
      </p:sp>
      <p:sp>
        <p:nvSpPr>
          <p:cNvPr id="26" name="圆角矩形 25"/>
          <p:cNvSpPr/>
          <p:nvPr/>
        </p:nvSpPr>
        <p:spPr>
          <a:xfrm>
            <a:off x="7198181" y="1781275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三维扫描公司</a:t>
            </a:r>
            <a:endParaRPr lang="zh-CN" altLang="en-US" dirty="0"/>
          </a:p>
        </p:txBody>
      </p:sp>
      <p:sp>
        <p:nvSpPr>
          <p:cNvPr id="27" name="圆角矩形 26"/>
          <p:cNvSpPr/>
          <p:nvPr/>
        </p:nvSpPr>
        <p:spPr>
          <a:xfrm>
            <a:off x="7171590" y="2956743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3D</a:t>
            </a:r>
            <a:r>
              <a:rPr lang="zh-CN" altLang="en-US" dirty="0" smtClean="0"/>
              <a:t>打印公司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2266950" y="2191821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终端用户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2338958" y="3712828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用户个性化定制</a:t>
            </a:r>
            <a:endParaRPr lang="zh-CN" altLang="en-US" dirty="0"/>
          </a:p>
        </p:txBody>
      </p:sp>
      <p:cxnSp>
        <p:nvCxnSpPr>
          <p:cNvPr id="30" name="直接箭头连接符 29"/>
          <p:cNvCxnSpPr>
            <a:stCxn id="22" idx="1"/>
            <a:endCxn id="28" idx="6"/>
          </p:cNvCxnSpPr>
          <p:nvPr/>
        </p:nvCxnSpPr>
        <p:spPr>
          <a:xfrm flipH="1" flipV="1">
            <a:off x="3995142" y="2484273"/>
            <a:ext cx="756529" cy="50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12"/>
          <p:cNvSpPr txBox="1"/>
          <p:nvPr/>
        </p:nvSpPr>
        <p:spPr>
          <a:xfrm>
            <a:off x="2490185" y="27831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使用显示服务</a:t>
            </a:r>
            <a:endParaRPr lang="en-US" altLang="zh-CN" sz="1200" dirty="0" smtClean="0"/>
          </a:p>
          <a:p>
            <a:r>
              <a:rPr lang="zh-CN" altLang="en-US" sz="1200" dirty="0" smtClean="0"/>
              <a:t>支付三维打印费用</a:t>
            </a:r>
            <a:endParaRPr lang="zh-CN" altLang="en-US" sz="1200" dirty="0"/>
          </a:p>
        </p:txBody>
      </p:sp>
      <p:cxnSp>
        <p:nvCxnSpPr>
          <p:cNvPr id="32" name="直接箭头连接符 31"/>
          <p:cNvCxnSpPr>
            <a:stCxn id="29" idx="6"/>
            <a:endCxn id="22" idx="3"/>
          </p:cNvCxnSpPr>
          <p:nvPr/>
        </p:nvCxnSpPr>
        <p:spPr>
          <a:xfrm flipV="1">
            <a:off x="4067150" y="3490043"/>
            <a:ext cx="684521" cy="515237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18"/>
          <p:cNvSpPr txBox="1"/>
          <p:nvPr/>
        </p:nvSpPr>
        <p:spPr>
          <a:xfrm>
            <a:off x="2266950" y="4357652"/>
            <a:ext cx="1920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对建模师的多样化选择</a:t>
            </a:r>
            <a:endParaRPr lang="en-US" altLang="zh-CN" sz="1200" dirty="0" smtClean="0"/>
          </a:p>
          <a:p>
            <a:r>
              <a:rPr lang="zh-CN" altLang="en-US" sz="1200" dirty="0" smtClean="0"/>
              <a:t>低建模成本</a:t>
            </a:r>
            <a:endParaRPr lang="en-US" altLang="zh-CN" sz="1200" dirty="0" smtClean="0"/>
          </a:p>
          <a:p>
            <a:r>
              <a:rPr lang="zh-CN" altLang="en-US" sz="1200" dirty="0" smtClean="0"/>
              <a:t>平台可操作、和互动，能够实现个性化自制需求</a:t>
            </a:r>
            <a:endParaRPr lang="zh-CN" altLang="en-US" sz="1200" dirty="0"/>
          </a:p>
        </p:txBody>
      </p:sp>
      <p:sp>
        <p:nvSpPr>
          <p:cNvPr id="34" name="文本框 26"/>
          <p:cNvSpPr txBox="1"/>
          <p:nvPr/>
        </p:nvSpPr>
        <p:spPr>
          <a:xfrm>
            <a:off x="7351154" y="2361426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从平台获得订单。</a:t>
            </a:r>
            <a:endParaRPr lang="en-US" altLang="zh-CN" sz="1200" dirty="0" smtClean="0"/>
          </a:p>
          <a:p>
            <a:r>
              <a:rPr lang="zh-CN" altLang="en-US" sz="1200" dirty="0" smtClean="0"/>
              <a:t>提供</a:t>
            </a:r>
            <a:r>
              <a:rPr lang="en-US" altLang="zh-CN" sz="1200" dirty="0" smtClean="0"/>
              <a:t>3D</a:t>
            </a:r>
            <a:r>
              <a:rPr lang="zh-CN" altLang="en-US" sz="1200" dirty="0" smtClean="0"/>
              <a:t>建模服务，收取费用。</a:t>
            </a:r>
            <a:endParaRPr lang="zh-CN" altLang="en-US" sz="1200" dirty="0"/>
          </a:p>
        </p:txBody>
      </p:sp>
      <p:sp>
        <p:nvSpPr>
          <p:cNvPr id="35" name="文本框 31"/>
          <p:cNvSpPr txBox="1"/>
          <p:nvPr/>
        </p:nvSpPr>
        <p:spPr>
          <a:xfrm>
            <a:off x="7312168" y="3592840"/>
            <a:ext cx="2204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三维展示产品案例。</a:t>
            </a:r>
            <a:endParaRPr lang="en-US" altLang="zh-CN" sz="1200" dirty="0" smtClean="0"/>
          </a:p>
          <a:p>
            <a:r>
              <a:rPr lang="zh-CN" altLang="en-US" sz="1200" dirty="0" smtClean="0"/>
              <a:t>从平台获得订单。</a:t>
            </a:r>
            <a:endParaRPr lang="en-US" altLang="zh-CN" sz="1200" dirty="0" smtClean="0"/>
          </a:p>
          <a:p>
            <a:r>
              <a:rPr lang="zh-CN" altLang="en-US" sz="1200" dirty="0" smtClean="0"/>
              <a:t>提供</a:t>
            </a:r>
            <a:r>
              <a:rPr lang="en-US" altLang="zh-CN" sz="1200" dirty="0" smtClean="0"/>
              <a:t>3D</a:t>
            </a:r>
            <a:r>
              <a:rPr lang="zh-CN" altLang="en-US" sz="1200" dirty="0" smtClean="0"/>
              <a:t>打印成品，收取费用。</a:t>
            </a:r>
            <a:endParaRPr lang="zh-CN" altLang="en-US" sz="1200" dirty="0"/>
          </a:p>
        </p:txBody>
      </p:sp>
      <p:cxnSp>
        <p:nvCxnSpPr>
          <p:cNvPr id="36" name="直接箭头连接符 35"/>
          <p:cNvCxnSpPr>
            <a:stCxn id="27" idx="1"/>
            <a:endCxn id="22" idx="6"/>
          </p:cNvCxnSpPr>
          <p:nvPr/>
        </p:nvCxnSpPr>
        <p:spPr>
          <a:xfrm flipH="1" flipV="1">
            <a:off x="6288238" y="3241869"/>
            <a:ext cx="883352" cy="2906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22" idx="7"/>
          </p:cNvCxnSpPr>
          <p:nvPr/>
        </p:nvCxnSpPr>
        <p:spPr>
          <a:xfrm flipH="1">
            <a:off x="6024605" y="2087355"/>
            <a:ext cx="1133746" cy="906339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46"/>
          <p:cNvSpPr txBox="1"/>
          <p:nvPr/>
        </p:nvSpPr>
        <p:spPr>
          <a:xfrm>
            <a:off x="4751671" y="2409180"/>
            <a:ext cx="1429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提取被服务方的中间差价</a:t>
            </a:r>
            <a:endParaRPr lang="zh-CN" altLang="en-US" sz="1200" dirty="0"/>
          </a:p>
        </p:txBody>
      </p:sp>
      <p:sp>
        <p:nvSpPr>
          <p:cNvPr id="39" name="圆角矩形 38"/>
          <p:cNvSpPr/>
          <p:nvPr/>
        </p:nvSpPr>
        <p:spPr>
          <a:xfrm>
            <a:off x="7171590" y="4246501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游戏公司</a:t>
            </a:r>
            <a:endParaRPr lang="zh-CN" altLang="en-US" dirty="0"/>
          </a:p>
        </p:txBody>
      </p:sp>
      <p:cxnSp>
        <p:nvCxnSpPr>
          <p:cNvPr id="40" name="直接箭头连接符 39"/>
          <p:cNvCxnSpPr>
            <a:stCxn id="39" idx="1"/>
            <a:endCxn id="22" idx="5"/>
          </p:cNvCxnSpPr>
          <p:nvPr/>
        </p:nvCxnSpPr>
        <p:spPr>
          <a:xfrm flipH="1" flipV="1">
            <a:off x="6024605" y="3490043"/>
            <a:ext cx="1146985" cy="104449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5340084" y="3612544"/>
            <a:ext cx="14629" cy="548556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4488038" y="4174561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3D</a:t>
            </a:r>
            <a:r>
              <a:rPr lang="zh-CN" altLang="en-US" dirty="0" smtClean="0"/>
              <a:t>建模师</a:t>
            </a:r>
            <a:endParaRPr lang="zh-CN" altLang="en-US" dirty="0"/>
          </a:p>
        </p:txBody>
      </p:sp>
      <p:sp>
        <p:nvSpPr>
          <p:cNvPr id="43" name="文本框 24"/>
          <p:cNvSpPr txBox="1"/>
          <p:nvPr/>
        </p:nvSpPr>
        <p:spPr>
          <a:xfrm>
            <a:off x="4604638" y="480111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制作个性化打印模型</a:t>
            </a:r>
            <a:endParaRPr lang="en-US" altLang="zh-CN" sz="1200" dirty="0" smtClean="0"/>
          </a:p>
          <a:p>
            <a:r>
              <a:rPr lang="zh-CN" altLang="en-US" sz="1200" dirty="0"/>
              <a:t>在</a:t>
            </a:r>
            <a:r>
              <a:rPr lang="zh-CN" altLang="en-US" sz="1200" dirty="0" smtClean="0"/>
              <a:t>平台二次销售已有的模型</a:t>
            </a:r>
            <a:endParaRPr lang="en-US" altLang="zh-CN" sz="1200" dirty="0" smtClean="0"/>
          </a:p>
          <a:p>
            <a:r>
              <a:rPr lang="zh-CN" altLang="en-US" sz="1200" dirty="0" smtClean="0"/>
              <a:t>通过用户使用收取收费</a:t>
            </a:r>
            <a:endParaRPr lang="zh-CN" altLang="en-US" sz="1200" dirty="0"/>
          </a:p>
        </p:txBody>
      </p:sp>
      <p:sp>
        <p:nvSpPr>
          <p:cNvPr id="44" name="文本框 25"/>
          <p:cNvSpPr txBox="1"/>
          <p:nvPr/>
        </p:nvSpPr>
        <p:spPr>
          <a:xfrm rot="21445804">
            <a:off x="5334051" y="3741385"/>
            <a:ext cx="779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免费</a:t>
            </a:r>
          </a:p>
        </p:txBody>
      </p:sp>
      <p:sp>
        <p:nvSpPr>
          <p:cNvPr id="45" name="文本框 27"/>
          <p:cNvSpPr txBox="1"/>
          <p:nvPr/>
        </p:nvSpPr>
        <p:spPr>
          <a:xfrm rot="19293710">
            <a:off x="4044613" y="3538047"/>
            <a:ext cx="779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免费</a:t>
            </a:r>
          </a:p>
        </p:txBody>
      </p:sp>
      <p:sp>
        <p:nvSpPr>
          <p:cNvPr id="46" name="文本框 53"/>
          <p:cNvSpPr txBox="1"/>
          <p:nvPr/>
        </p:nvSpPr>
        <p:spPr>
          <a:xfrm>
            <a:off x="7028704" y="4865483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购买三维制作用户模型，降低开发成本。</a:t>
            </a:r>
            <a:endParaRPr lang="en-US" altLang="zh-CN" sz="1200" dirty="0" smtClean="0"/>
          </a:p>
          <a:p>
            <a:r>
              <a:rPr lang="zh-CN" altLang="en-US" sz="1200" dirty="0" smtClean="0"/>
              <a:t>游戏中的人物，可以通过二维码，</a:t>
            </a:r>
            <a:endParaRPr lang="en-US" altLang="zh-CN" sz="1200" dirty="0" smtClean="0"/>
          </a:p>
          <a:p>
            <a:r>
              <a:rPr lang="zh-CN" altLang="en-US" sz="1200" dirty="0" smtClean="0"/>
              <a:t>由三维打印公司直接给打印，并收取费用。</a:t>
            </a:r>
            <a:endParaRPr lang="zh-CN" altLang="en-US" sz="1200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94456" y="3326607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93662" y="1435101"/>
            <a:ext cx="1471613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73" name="组合 21"/>
          <p:cNvGrpSpPr>
            <a:grpSpLocks/>
          </p:cNvGrpSpPr>
          <p:nvPr/>
        </p:nvGrpSpPr>
        <p:grpSpPr bwMode="auto">
          <a:xfrm>
            <a:off x="10658475" y="123825"/>
            <a:ext cx="1317625" cy="1317625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900803" y="782427"/>
              <a:ext cx="1477249" cy="59271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97322" y="1304696"/>
              <a:ext cx="1284207" cy="740889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125663" y="454819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en-US" sz="48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输出应用场景</a:t>
            </a:r>
          </a:p>
        </p:txBody>
      </p:sp>
      <p:sp>
        <p:nvSpPr>
          <p:cNvPr id="23" name="矩形 22"/>
          <p:cNvSpPr/>
          <p:nvPr/>
        </p:nvSpPr>
        <p:spPr>
          <a:xfrm>
            <a:off x="2266950" y="1375569"/>
            <a:ext cx="5334000" cy="45719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3303588" y="1976438"/>
            <a:ext cx="8848725" cy="4895850"/>
          </a:xfrm>
          <a:custGeom>
            <a:avLst/>
            <a:gdLst>
              <a:gd name="connsiteX0" fmla="*/ 0 w 8849032"/>
              <a:gd name="connsiteY0" fmla="*/ 4896464 h 4896464"/>
              <a:gd name="connsiteX1" fmla="*/ 0 w 8849032"/>
              <a:gd name="connsiteY1" fmla="*/ 4837471 h 4896464"/>
              <a:gd name="connsiteX2" fmla="*/ 884903 w 8849032"/>
              <a:gd name="connsiteY2" fmla="*/ 3716593 h 4896464"/>
              <a:gd name="connsiteX3" fmla="*/ 3864077 w 8849032"/>
              <a:gd name="connsiteY3" fmla="*/ 4601497 h 4896464"/>
              <a:gd name="connsiteX4" fmla="*/ 5810864 w 8849032"/>
              <a:gd name="connsiteY4" fmla="*/ 3805084 h 4896464"/>
              <a:gd name="connsiteX5" fmla="*/ 7167716 w 8849032"/>
              <a:gd name="connsiteY5" fmla="*/ 4424516 h 4896464"/>
              <a:gd name="connsiteX6" fmla="*/ 8849032 w 8849032"/>
              <a:gd name="connsiteY6" fmla="*/ 0 h 48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032" h="4896464">
                <a:moveTo>
                  <a:pt x="0" y="4896464"/>
                </a:moveTo>
                <a:lnTo>
                  <a:pt x="0" y="4837471"/>
                </a:lnTo>
                <a:lnTo>
                  <a:pt x="884903" y="3716593"/>
                </a:lnTo>
                <a:lnTo>
                  <a:pt x="3864077" y="4601497"/>
                </a:lnTo>
                <a:lnTo>
                  <a:pt x="5810864" y="3805084"/>
                </a:lnTo>
                <a:lnTo>
                  <a:pt x="7167716" y="4424516"/>
                </a:lnTo>
                <a:lnTo>
                  <a:pt x="8849032" y="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93663" y="766763"/>
            <a:ext cx="1471612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48419" y="2124869"/>
            <a:ext cx="2135188" cy="1841500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17525" y="2640013"/>
            <a:ext cx="570990" cy="70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8313" y="2651125"/>
            <a:ext cx="684212" cy="68580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84" name="文本框 25"/>
          <p:cNvSpPr txBox="1">
            <a:spLocks noChangeArrowheads="1"/>
          </p:cNvSpPr>
          <p:nvPr/>
        </p:nvSpPr>
        <p:spPr bwMode="auto">
          <a:xfrm>
            <a:off x="2670866" y="5795611"/>
            <a:ext cx="582056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打造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全行业的三维云解决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方案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eaLnBrk="1" hangingPunct="1"/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488567" y="2648650"/>
            <a:ext cx="2393756" cy="833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三维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云解决方案应用行业</a:t>
            </a:r>
            <a:endParaRPr lang="zh-CN" altLang="en-US" dirty="0"/>
          </a:p>
        </p:txBody>
      </p:sp>
      <p:sp>
        <p:nvSpPr>
          <p:cNvPr id="48" name="圆角矩形 47"/>
          <p:cNvSpPr/>
          <p:nvPr/>
        </p:nvSpPr>
        <p:spPr>
          <a:xfrm>
            <a:off x="7404711" y="1688406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汽车</a:t>
            </a:r>
            <a:endParaRPr lang="zh-CN" altLang="en-US" dirty="0"/>
          </a:p>
        </p:txBody>
      </p:sp>
      <p:sp>
        <p:nvSpPr>
          <p:cNvPr id="49" name="圆角矩形 48"/>
          <p:cNvSpPr/>
          <p:nvPr/>
        </p:nvSpPr>
        <p:spPr>
          <a:xfrm>
            <a:off x="7417950" y="2845826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房地产</a:t>
            </a:r>
            <a:r>
              <a:rPr lang="en-US" altLang="zh-CN" dirty="0" smtClean="0"/>
              <a:t>/</a:t>
            </a:r>
            <a:r>
              <a:rPr lang="zh-CN" altLang="en-US" dirty="0" smtClean="0"/>
              <a:t>建筑设计</a:t>
            </a:r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2513310" y="2080904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</a:t>
            </a:r>
            <a:r>
              <a:rPr lang="zh-CN" altLang="en-US" dirty="0" smtClean="0"/>
              <a:t>商</a:t>
            </a:r>
            <a:endParaRPr lang="zh-CN" altLang="en-US" dirty="0"/>
          </a:p>
        </p:txBody>
      </p:sp>
      <p:sp>
        <p:nvSpPr>
          <p:cNvPr id="51" name="椭圆 50"/>
          <p:cNvSpPr/>
          <p:nvPr/>
        </p:nvSpPr>
        <p:spPr>
          <a:xfrm>
            <a:off x="2585318" y="3601911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家具</a:t>
            </a:r>
          </a:p>
        </p:txBody>
      </p:sp>
      <p:cxnSp>
        <p:nvCxnSpPr>
          <p:cNvPr id="52" name="直接箭头连接符 51"/>
          <p:cNvCxnSpPr>
            <a:stCxn id="47" idx="1"/>
            <a:endCxn id="50" idx="6"/>
          </p:cNvCxnSpPr>
          <p:nvPr/>
        </p:nvCxnSpPr>
        <p:spPr>
          <a:xfrm flipH="1" flipV="1">
            <a:off x="4241502" y="2373356"/>
            <a:ext cx="597622" cy="397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12"/>
          <p:cNvSpPr txBox="1"/>
          <p:nvPr/>
        </p:nvSpPr>
        <p:spPr>
          <a:xfrm>
            <a:off x="2679023" y="2648650"/>
            <a:ext cx="1643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1200" dirty="0"/>
              <a:t>全方位三维化显示，也可以分解查看详细构成。</a:t>
            </a:r>
            <a:endParaRPr lang="en-US" altLang="zh-CN" sz="1200" dirty="0"/>
          </a:p>
          <a:p>
            <a:endParaRPr lang="en-US" altLang="zh-CN" sz="1200" dirty="0" smtClean="0"/>
          </a:p>
        </p:txBody>
      </p:sp>
      <p:cxnSp>
        <p:nvCxnSpPr>
          <p:cNvPr id="54" name="直接箭头连接符 53"/>
          <p:cNvCxnSpPr>
            <a:stCxn id="51" idx="6"/>
            <a:endCxn id="47" idx="3"/>
          </p:cNvCxnSpPr>
          <p:nvPr/>
        </p:nvCxnSpPr>
        <p:spPr>
          <a:xfrm flipV="1">
            <a:off x="4313510" y="3359893"/>
            <a:ext cx="525614" cy="53447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26"/>
          <p:cNvSpPr txBox="1"/>
          <p:nvPr/>
        </p:nvSpPr>
        <p:spPr>
          <a:xfrm>
            <a:off x="7597514" y="22505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分解汽车详细构成</a:t>
            </a:r>
            <a:endParaRPr lang="en-US" altLang="zh-CN" sz="1200" dirty="0" smtClean="0"/>
          </a:p>
          <a:p>
            <a:r>
              <a:rPr lang="zh-CN" altLang="en-US" sz="1200" dirty="0" smtClean="0"/>
              <a:t>模拟驾驶</a:t>
            </a:r>
            <a:endParaRPr lang="en-US" altLang="zh-CN" sz="1200" dirty="0" smtClean="0"/>
          </a:p>
        </p:txBody>
      </p:sp>
      <p:sp>
        <p:nvSpPr>
          <p:cNvPr id="56" name="文本框 31"/>
          <p:cNvSpPr txBox="1"/>
          <p:nvPr/>
        </p:nvSpPr>
        <p:spPr>
          <a:xfrm>
            <a:off x="7610753" y="3528485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3D</a:t>
            </a:r>
            <a:r>
              <a:rPr lang="zh-CN" altLang="en-US" sz="1200" dirty="0" smtClean="0"/>
              <a:t>显示设计效果图</a:t>
            </a:r>
            <a:endParaRPr lang="en-US" altLang="zh-CN" sz="1200" dirty="0" smtClean="0"/>
          </a:p>
          <a:p>
            <a:r>
              <a:rPr lang="en-US" altLang="zh-CN" sz="1200" dirty="0" smtClean="0"/>
              <a:t>360</a:t>
            </a:r>
            <a:r>
              <a:rPr lang="zh-CN" altLang="en-US" sz="1200" dirty="0" smtClean="0"/>
              <a:t>全景展示预售楼房</a:t>
            </a:r>
            <a:endParaRPr lang="en-US" altLang="zh-CN" sz="1200" dirty="0" smtClean="0"/>
          </a:p>
        </p:txBody>
      </p:sp>
      <p:cxnSp>
        <p:nvCxnSpPr>
          <p:cNvPr id="57" name="直接箭头连接符 56"/>
          <p:cNvCxnSpPr>
            <a:stCxn id="49" idx="1"/>
            <a:endCxn id="47" idx="6"/>
          </p:cNvCxnSpPr>
          <p:nvPr/>
        </p:nvCxnSpPr>
        <p:spPr>
          <a:xfrm flipH="1" flipV="1">
            <a:off x="6882323" y="3065287"/>
            <a:ext cx="535627" cy="68571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48" idx="1"/>
            <a:endCxn id="47" idx="7"/>
          </p:cNvCxnSpPr>
          <p:nvPr/>
        </p:nvCxnSpPr>
        <p:spPr>
          <a:xfrm flipH="1">
            <a:off x="6531766" y="1976438"/>
            <a:ext cx="872945" cy="794242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46"/>
          <p:cNvSpPr txBox="1"/>
          <p:nvPr/>
        </p:nvSpPr>
        <p:spPr>
          <a:xfrm>
            <a:off x="4970247" y="2105224"/>
            <a:ext cx="1429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提取被服务方的中间差价</a:t>
            </a:r>
            <a:endParaRPr lang="zh-CN" altLang="en-US" sz="1200" dirty="0"/>
          </a:p>
        </p:txBody>
      </p:sp>
      <p:sp>
        <p:nvSpPr>
          <p:cNvPr id="60" name="圆角矩形 59"/>
          <p:cNvSpPr/>
          <p:nvPr/>
        </p:nvSpPr>
        <p:spPr>
          <a:xfrm>
            <a:off x="7417950" y="4135584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文化</a:t>
            </a:r>
            <a:r>
              <a:rPr lang="en-US" altLang="zh-CN" dirty="0" smtClean="0"/>
              <a:t>/</a:t>
            </a:r>
            <a:r>
              <a:rPr lang="zh-CN" altLang="en-US" dirty="0" smtClean="0"/>
              <a:t>艺术</a:t>
            </a:r>
            <a:endParaRPr lang="zh-CN" altLang="en-US" dirty="0"/>
          </a:p>
        </p:txBody>
      </p:sp>
      <p:sp>
        <p:nvSpPr>
          <p:cNvPr id="61" name="文本框 53"/>
          <p:cNvSpPr txBox="1"/>
          <p:nvPr/>
        </p:nvSpPr>
        <p:spPr>
          <a:xfrm>
            <a:off x="7610753" y="481824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艺术品场景三维还原</a:t>
            </a:r>
            <a:endParaRPr lang="en-US" altLang="zh-CN" sz="1200" dirty="0" smtClean="0"/>
          </a:p>
          <a:p>
            <a:r>
              <a:rPr lang="zh-CN" altLang="en-US" sz="1200" dirty="0" smtClean="0"/>
              <a:t>艺术品三维展示</a:t>
            </a:r>
            <a:endParaRPr lang="en-US" altLang="zh-CN" sz="1200" dirty="0" smtClean="0"/>
          </a:p>
          <a:p>
            <a:endParaRPr lang="en-US" altLang="zh-CN" sz="1200" dirty="0" smtClean="0"/>
          </a:p>
        </p:txBody>
      </p:sp>
      <p:cxnSp>
        <p:nvCxnSpPr>
          <p:cNvPr id="62" name="直接箭头连接符 61"/>
          <p:cNvCxnSpPr>
            <a:stCxn id="60" idx="1"/>
            <a:endCxn id="47" idx="5"/>
          </p:cNvCxnSpPr>
          <p:nvPr/>
        </p:nvCxnSpPr>
        <p:spPr>
          <a:xfrm flipH="1" flipV="1">
            <a:off x="6531766" y="3359893"/>
            <a:ext cx="886184" cy="1063723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5586444" y="3501627"/>
            <a:ext cx="14629" cy="548556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4734398" y="4063644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教育</a:t>
            </a:r>
          </a:p>
        </p:txBody>
      </p:sp>
      <p:sp>
        <p:nvSpPr>
          <p:cNvPr id="65" name="文本框 22"/>
          <p:cNvSpPr txBox="1"/>
          <p:nvPr/>
        </p:nvSpPr>
        <p:spPr>
          <a:xfrm>
            <a:off x="4850998" y="469020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作为直观演示的工具</a:t>
            </a:r>
            <a:endParaRPr lang="en-US" altLang="zh-CN" sz="1200" dirty="0" smtClean="0"/>
          </a:p>
          <a:p>
            <a:endParaRPr lang="en-US" altLang="zh-CN" sz="1200" dirty="0" smtClean="0"/>
          </a:p>
        </p:txBody>
      </p:sp>
      <p:sp>
        <p:nvSpPr>
          <p:cNvPr id="66" name="文本框 18"/>
          <p:cNvSpPr txBox="1"/>
          <p:nvPr/>
        </p:nvSpPr>
        <p:spPr>
          <a:xfrm>
            <a:off x="2679023" y="4228534"/>
            <a:ext cx="1562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在线匹配家具，根据匹配结果对产品进行个性化改造</a:t>
            </a:r>
            <a:endParaRPr lang="en-US" altLang="zh-CN" sz="1200" dirty="0" smtClean="0"/>
          </a:p>
          <a:p>
            <a:r>
              <a:rPr lang="zh-CN" altLang="en-US" sz="1200" dirty="0" smtClean="0"/>
              <a:t>与好友分享，讨论，形成传播效益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2941886284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  <a14:imgEffect>
                      <a14:brightnessContrast bright="-27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106303" y="1006377"/>
            <a:ext cx="12023465" cy="34916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9050" y="4071938"/>
            <a:ext cx="12211050" cy="2786062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" fmla="*/ 0 w 12211050"/>
              <a:gd name="connsiteY0" fmla="*/ 0 h 4572000"/>
              <a:gd name="connsiteX1" fmla="*/ 12211050 w 12211050"/>
              <a:gd name="connsiteY1" fmla="*/ 38100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  <a:gd name="connsiteX0" fmla="*/ 0 w 12211050"/>
              <a:gd name="connsiteY0" fmla="*/ 0 h 4572000"/>
              <a:gd name="connsiteX1" fmla="*/ 12211050 w 12211050"/>
              <a:gd name="connsiteY1" fmla="*/ 123825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1414463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" fmla="*/ 0 w 12192000"/>
              <a:gd name="connsiteY0" fmla="*/ 0 h 771525"/>
              <a:gd name="connsiteX1" fmla="*/ 12192000 w 12192000"/>
              <a:gd name="connsiteY1" fmla="*/ 0 h 771525"/>
              <a:gd name="connsiteX2" fmla="*/ 12192000 w 12192000"/>
              <a:gd name="connsiteY2" fmla="*/ 771525 h 771525"/>
              <a:gd name="connsiteX3" fmla="*/ 0 w 12192000"/>
              <a:gd name="connsiteY3" fmla="*/ 390525 h 771525"/>
              <a:gd name="connsiteX4" fmla="*/ 0 w 12192000"/>
              <a:gd name="connsiteY4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38100" y="400050"/>
            <a:ext cx="12230100" cy="4479925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" fmla="*/ 0 w 12230100"/>
              <a:gd name="connsiteY0" fmla="*/ 0 h 4479471"/>
              <a:gd name="connsiteX1" fmla="*/ 12230100 w 12230100"/>
              <a:gd name="connsiteY1" fmla="*/ 666750 h 4479471"/>
              <a:gd name="connsiteX2" fmla="*/ 11684907 w 12230100"/>
              <a:gd name="connsiteY2" fmla="*/ 4479471 h 44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354789">
            <a:off x="394727" y="998965"/>
            <a:ext cx="2646878" cy="8309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市场机遇</a:t>
            </a:r>
            <a:endParaRPr lang="zh-CN" altLang="zh-CN" sz="4800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03" name="组合 8"/>
          <p:cNvGrpSpPr>
            <a:grpSpLocks/>
          </p:cNvGrpSpPr>
          <p:nvPr/>
        </p:nvGrpSpPr>
        <p:grpSpPr bwMode="auto">
          <a:xfrm rot="-328619">
            <a:off x="10780713" y="5368925"/>
            <a:ext cx="962025" cy="1093788"/>
            <a:chOff x="11037914" y="5671019"/>
            <a:chExt cx="811441" cy="923330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37914" y="5671019"/>
              <a:ext cx="811441" cy="92333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2786738" y="1964093"/>
            <a:ext cx="7923708" cy="2215991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800" b="1" kern="1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MARKTE</a:t>
            </a:r>
            <a:endParaRPr lang="en-US" altLang="zh-CN" sz="13800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964906"/>
            <a:ext cx="6154738" cy="1901825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226811">
            <a:off x="229703" y="4610844"/>
            <a:ext cx="10635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1200" b="1" dirty="0"/>
              <a:t/>
            </a:r>
            <a:br>
              <a:rPr lang="en-US" altLang="zh-CN" sz="1200" b="1" dirty="0"/>
            </a:br>
            <a:r>
              <a:rPr lang="en-US" altLang="zh-CN" sz="1200" b="1" dirty="0" smtClean="0"/>
              <a:t>              </a:t>
            </a:r>
            <a:r>
              <a:rPr lang="zh-CN" altLang="en-US" b="1" dirty="0" smtClean="0">
                <a:solidFill>
                  <a:srgbClr val="C00000"/>
                </a:solidFill>
              </a:rPr>
              <a:t>行业</a:t>
            </a:r>
            <a:r>
              <a:rPr lang="zh-CN" altLang="en-US" b="1" dirty="0">
                <a:solidFill>
                  <a:srgbClr val="C00000"/>
                </a:solidFill>
              </a:rPr>
              <a:t>规模巨大，潜在的市场价值达到千亿级规模，</a:t>
            </a:r>
            <a:r>
              <a:rPr lang="en-US" altLang="zh-CN" b="1" dirty="0">
                <a:solidFill>
                  <a:srgbClr val="C00000"/>
                </a:solidFill>
              </a:rPr>
              <a:t>3D</a:t>
            </a:r>
            <a:r>
              <a:rPr lang="zh-CN" altLang="en-US" b="1" dirty="0">
                <a:solidFill>
                  <a:srgbClr val="C00000"/>
                </a:solidFill>
              </a:rPr>
              <a:t>打印行业现状既无法引导用户对概念的认知，也无法提供统一的服务平台接口。在核心技术得以突破的前提下，三维云服务在技术方面取得了先决性的优势，在行业大发展的情况下，将迎来巨大的市场机遇。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7144481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9050"/>
            <a:ext cx="49530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0896600" y="-19050"/>
            <a:ext cx="1162050" cy="6877050"/>
          </a:xfrm>
          <a:custGeom>
            <a:avLst/>
            <a:gdLst>
              <a:gd name="connsiteX0" fmla="*/ 0 w 1162050"/>
              <a:gd name="connsiteY0" fmla="*/ 0 h 6877050"/>
              <a:gd name="connsiteX1" fmla="*/ 914400 w 1162050"/>
              <a:gd name="connsiteY1" fmla="*/ 1257300 h 6877050"/>
              <a:gd name="connsiteX2" fmla="*/ 1162050 w 1162050"/>
              <a:gd name="connsiteY2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2050" h="6877050">
                <a:moveTo>
                  <a:pt x="0" y="0"/>
                </a:moveTo>
                <a:lnTo>
                  <a:pt x="914400" y="1257300"/>
                </a:lnTo>
                <a:lnTo>
                  <a:pt x="1162050" y="687705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9223" name="组合 8"/>
          <p:cNvGrpSpPr>
            <a:grpSpLocks/>
          </p:cNvGrpSpPr>
          <p:nvPr/>
        </p:nvGrpSpPr>
        <p:grpSpPr bwMode="auto">
          <a:xfrm rot="6313227">
            <a:off x="1814513" y="4629150"/>
            <a:ext cx="1522412" cy="1862138"/>
            <a:chOff x="1997100" y="4912545"/>
            <a:chExt cx="734960" cy="898992"/>
          </a:xfrm>
        </p:grpSpPr>
        <p:sp>
          <p:nvSpPr>
            <p:cNvPr id="7" name="椭圆 6"/>
            <p:cNvSpPr/>
            <p:nvPr/>
          </p:nvSpPr>
          <p:spPr>
            <a:xfrm rot="18139443">
              <a:off x="1998609" y="4995227"/>
              <a:ext cx="732682" cy="733428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5400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995164" y="4912779"/>
              <a:ext cx="734194" cy="898992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50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pic>
        <p:nvPicPr>
          <p:cNvPr id="2050" name="Picture 2" descr="C:\Users\Bearice\Desktop\三维云项目\图片4l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" y="1073874"/>
            <a:ext cx="4945626" cy="27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24" name="组合 9"/>
          <p:cNvGrpSpPr>
            <a:grpSpLocks/>
          </p:cNvGrpSpPr>
          <p:nvPr/>
        </p:nvGrpSpPr>
        <p:grpSpPr bwMode="auto">
          <a:xfrm rot="619780">
            <a:off x="1368425" y="4327525"/>
            <a:ext cx="749300" cy="749300"/>
            <a:chOff x="11102999" y="5835099"/>
            <a:chExt cx="733424" cy="733424"/>
          </a:xfrm>
        </p:grpSpPr>
        <p:sp>
          <p:nvSpPr>
            <p:cNvPr id="11" name="椭圆 10"/>
            <p:cNvSpPr/>
            <p:nvPr/>
          </p:nvSpPr>
          <p:spPr>
            <a:xfrm rot="18139443">
              <a:off x="11102999" y="5835099"/>
              <a:ext cx="733424" cy="733424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 rot="13064212">
              <a:off x="11151169" y="5855300"/>
              <a:ext cx="637084" cy="69302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257800" y="686133"/>
            <a:ext cx="6374566" cy="507831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缺乏对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打印的认知，行业还未按照客户需求进行调整，不能有效引导客户使用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打印服务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化市场需求极大，之前没有可以跨全平台的技术实现。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只能通过应用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/APP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等开发，但是用户安装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安全又是很大问题。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HTML5-WEBGL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技术之后，才有了统一的解决方案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8289" y="1811967"/>
            <a:ext cx="428835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0" b="1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行业现状</a:t>
            </a:r>
            <a:endParaRPr lang="zh-CN" altLang="zh-CN" sz="4400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424" y="634711"/>
            <a:ext cx="2646878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行业竞争现状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000" y="1289050"/>
            <a:ext cx="2375202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Industry </a:t>
            </a: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competition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4010025" y="742950"/>
            <a:ext cx="6426200" cy="42545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3962400" y="3319519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52887" y="562593"/>
            <a:ext cx="2044149" cy="605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220000"/>
              </a:lnSpc>
              <a:buNone/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国内技术竞争环境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05262" y="3139048"/>
            <a:ext cx="3616696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r>
              <a:rPr lang="en-US" altLang="zh-CN" b="1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CoolLight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引擎竞争优势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62400" y="1255713"/>
            <a:ext cx="7250243" cy="258532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 smtClean="0"/>
              <a:t>1.Cocos</a:t>
            </a:r>
            <a:r>
              <a:rPr lang="zh-CN" altLang="en-US" dirty="0"/>
              <a:t>：</a:t>
            </a:r>
            <a:r>
              <a:rPr lang="en-US" altLang="zh-CN" dirty="0"/>
              <a:t> Cocos3D</a:t>
            </a:r>
            <a:r>
              <a:rPr lang="zh-CN" altLang="en-US" dirty="0"/>
              <a:t>的</a:t>
            </a:r>
            <a:r>
              <a:rPr lang="en-US" altLang="zh-CN" dirty="0"/>
              <a:t>HTML5</a:t>
            </a:r>
            <a:r>
              <a:rPr lang="zh-CN" altLang="en-US" dirty="0"/>
              <a:t>版本。</a:t>
            </a:r>
            <a:endParaRPr lang="en-US" altLang="zh-CN" dirty="0"/>
          </a:p>
          <a:p>
            <a:r>
              <a:rPr lang="en-US" altLang="zh-CN" dirty="0" smtClean="0"/>
              <a:t>2. </a:t>
            </a:r>
            <a:r>
              <a:rPr lang="en-US" altLang="zh-CN" dirty="0" err="1"/>
              <a:t>Egrt</a:t>
            </a:r>
            <a:r>
              <a:rPr lang="zh-CN" altLang="en-US" dirty="0"/>
              <a:t>：白鹭引擎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sz="2000" b="1" dirty="0" smtClean="0">
                <a:solidFill>
                  <a:srgbClr val="FF0000"/>
                </a:solidFill>
              </a:rPr>
              <a:t>目前国内只有以上两家企业具备网页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3D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成型技术，但都是</a:t>
            </a:r>
            <a:r>
              <a:rPr lang="zh-CN" altLang="en-US" sz="2000" b="1" dirty="0">
                <a:solidFill>
                  <a:srgbClr val="FF0000"/>
                </a:solidFill>
              </a:rPr>
              <a:t>在制作研究，还没有到能发布的商业版本。在整个行业处于爆发性增长的阶段，关于跨平台的三维服务在国内基本处于空白。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7" name="Picture 5" descr="C:\Users\Bearice\Desktop\三维云项目\图片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63" y="3225567"/>
            <a:ext cx="2716639" cy="17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Bearice\Desktop\三维云项目\图片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864520"/>
            <a:ext cx="2716728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arice\Desktop\三维云项目\图片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" y="4762769"/>
            <a:ext cx="2711667" cy="14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62400" y="3923388"/>
            <a:ext cx="734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1.</a:t>
            </a:r>
            <a:r>
              <a:rPr lang="zh-CN" altLang="en-US" dirty="0" smtClean="0">
                <a:solidFill>
                  <a:srgbClr val="FF0000"/>
                </a:solidFill>
              </a:rPr>
              <a:t>纯</a:t>
            </a:r>
            <a:r>
              <a:rPr lang="en-US" altLang="zh-CN" dirty="0">
                <a:solidFill>
                  <a:srgbClr val="FF0000"/>
                </a:solidFill>
              </a:rPr>
              <a:t>JavaScript</a:t>
            </a:r>
            <a:r>
              <a:rPr lang="zh-CN" altLang="en-US" dirty="0">
                <a:solidFill>
                  <a:srgbClr val="FF0000"/>
                </a:solidFill>
              </a:rPr>
              <a:t>脚本</a:t>
            </a:r>
            <a:r>
              <a:rPr lang="zh-CN" altLang="en-US" dirty="0"/>
              <a:t>，可扩展的类构架</a:t>
            </a:r>
            <a:r>
              <a:rPr lang="en-US" altLang="zh-CN" dirty="0"/>
              <a:t>(</a:t>
            </a:r>
            <a:r>
              <a:rPr lang="en-US" altLang="zh-CN" dirty="0" err="1"/>
              <a:t>MoScript</a:t>
            </a:r>
            <a:r>
              <a:rPr lang="en-US" altLang="zh-CN" dirty="0"/>
              <a:t>)</a:t>
            </a:r>
            <a:r>
              <a:rPr lang="zh-CN" altLang="en-US" dirty="0"/>
              <a:t>，方便调试和修改，提高开发效率。</a:t>
            </a:r>
            <a:endParaRPr lang="en-US" altLang="zh-CN" dirty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支持</a:t>
            </a:r>
            <a:r>
              <a:rPr lang="zh-CN" altLang="en-US" dirty="0">
                <a:solidFill>
                  <a:srgbClr val="FF0000"/>
                </a:solidFill>
              </a:rPr>
              <a:t>动态定制渲染代码生成</a:t>
            </a:r>
            <a:r>
              <a:rPr lang="zh-CN" altLang="en-US" dirty="0"/>
              <a:t>，能提高渲染效率。（和竞争者区分）</a:t>
            </a:r>
            <a:endParaRPr lang="en-US" altLang="zh-CN" dirty="0"/>
          </a:p>
          <a:p>
            <a:r>
              <a:rPr lang="en-US" altLang="zh-CN" dirty="0" smtClean="0">
                <a:solidFill>
                  <a:srgbClr val="FF0000"/>
                </a:solidFill>
              </a:rPr>
              <a:t>3.</a:t>
            </a:r>
            <a:r>
              <a:rPr lang="zh-CN" altLang="en-US" dirty="0" smtClean="0">
                <a:solidFill>
                  <a:srgbClr val="FF0000"/>
                </a:solidFill>
              </a:rPr>
              <a:t>支持</a:t>
            </a:r>
            <a:r>
              <a:rPr lang="zh-CN" altLang="en-US" dirty="0">
                <a:solidFill>
                  <a:srgbClr val="FF0000"/>
                </a:solidFill>
              </a:rPr>
              <a:t>软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硬实例绘制</a:t>
            </a:r>
            <a:r>
              <a:rPr lang="zh-CN" altLang="en-US" dirty="0"/>
              <a:t>，能在效率上很大提高。（和竞争者区分）</a:t>
            </a:r>
            <a:endParaRPr lang="en-US" altLang="zh-CN" dirty="0"/>
          </a:p>
          <a:p>
            <a:r>
              <a:rPr lang="en-US" altLang="zh-CN" dirty="0" smtClean="0">
                <a:solidFill>
                  <a:srgbClr val="FF0000"/>
                </a:solidFill>
              </a:rPr>
              <a:t>4.</a:t>
            </a:r>
            <a:r>
              <a:rPr lang="zh-CN" altLang="en-US" dirty="0" smtClean="0">
                <a:solidFill>
                  <a:srgbClr val="FF0000"/>
                </a:solidFill>
              </a:rPr>
              <a:t>支持</a:t>
            </a:r>
            <a:r>
              <a:rPr lang="zh-CN" altLang="en-US" dirty="0">
                <a:solidFill>
                  <a:srgbClr val="FF0000"/>
                </a:solidFill>
              </a:rPr>
              <a:t>动态场景合并</a:t>
            </a:r>
            <a:r>
              <a:rPr lang="zh-CN" altLang="en-US" dirty="0"/>
              <a:t>，能在效率上极大提高。（和竞争者区分）</a:t>
            </a:r>
            <a:endParaRPr lang="en-US" altLang="zh-CN" dirty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所有</a:t>
            </a:r>
            <a:r>
              <a:rPr lang="zh-CN" altLang="en-US" dirty="0">
                <a:solidFill>
                  <a:srgbClr val="FF0000"/>
                </a:solidFill>
              </a:rPr>
              <a:t>三维数据服务器分布式存储</a:t>
            </a:r>
            <a:r>
              <a:rPr lang="zh-CN" altLang="en-US" dirty="0"/>
              <a:t>，便于分发和格式升级。（暂时没有竞争者）</a:t>
            </a:r>
            <a:endParaRPr lang="en-US" altLang="zh-CN" dirty="0"/>
          </a:p>
          <a:p>
            <a:r>
              <a:rPr lang="en-US" altLang="zh-CN" dirty="0" smtClean="0">
                <a:solidFill>
                  <a:srgbClr val="FF0000"/>
                </a:solidFill>
              </a:rPr>
              <a:t>6.</a:t>
            </a:r>
            <a:r>
              <a:rPr lang="zh-CN" altLang="en-US" dirty="0" smtClean="0">
                <a:solidFill>
                  <a:srgbClr val="FF0000"/>
                </a:solidFill>
              </a:rPr>
              <a:t>提供</a:t>
            </a:r>
            <a:r>
              <a:rPr lang="zh-CN" altLang="en-US" dirty="0">
                <a:solidFill>
                  <a:srgbClr val="FF0000"/>
                </a:solidFill>
              </a:rPr>
              <a:t>在线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编辑工具</a:t>
            </a:r>
            <a:r>
              <a:rPr lang="zh-CN" altLang="en-US" dirty="0"/>
              <a:t>。 （暂时没有竞争者）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8858683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1688</Words>
  <Application>Microsoft Office PowerPoint</Application>
  <PresentationFormat>宽屏</PresentationFormat>
  <Paragraphs>189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Calibri</vt:lpstr>
      <vt:lpstr>汉仪清雅体简</vt:lpstr>
      <vt:lpstr>微软雅黑</vt:lpstr>
      <vt:lpstr>Times New Roman</vt:lpstr>
      <vt:lpstr>Wingdings</vt:lpstr>
      <vt:lpstr>Arial</vt:lpstr>
      <vt:lpstr>Calibri Light</vt:lpstr>
      <vt:lpstr>宋体</vt:lpstr>
      <vt:lpstr>PMingLiU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user</cp:lastModifiedBy>
  <cp:revision>49</cp:revision>
  <dcterms:created xsi:type="dcterms:W3CDTF">2014-02-07T08:30:59Z</dcterms:created>
  <dcterms:modified xsi:type="dcterms:W3CDTF">2015-12-28T11:17:09Z</dcterms:modified>
</cp:coreProperties>
</file>